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300" r:id="rId2"/>
    <p:sldId id="301" r:id="rId3"/>
    <p:sldId id="302" r:id="rId4"/>
    <p:sldId id="303" r:id="rId5"/>
    <p:sldId id="256" r:id="rId6"/>
    <p:sldId id="267" r:id="rId7"/>
    <p:sldId id="270" r:id="rId8"/>
    <p:sldId id="288" r:id="rId9"/>
    <p:sldId id="271" r:id="rId10"/>
    <p:sldId id="273" r:id="rId11"/>
    <p:sldId id="272" r:id="rId12"/>
    <p:sldId id="290" r:id="rId13"/>
    <p:sldId id="274" r:id="rId14"/>
    <p:sldId id="291" r:id="rId15"/>
    <p:sldId id="289" r:id="rId16"/>
    <p:sldId id="299" r:id="rId17"/>
    <p:sldId id="294" r:id="rId18"/>
    <p:sldId id="292" r:id="rId19"/>
    <p:sldId id="269" r:id="rId20"/>
    <p:sldId id="293" r:id="rId21"/>
    <p:sldId id="287" r:id="rId22"/>
    <p:sldId id="275" r:id="rId23"/>
    <p:sldId id="277" r:id="rId24"/>
    <p:sldId id="276" r:id="rId25"/>
    <p:sldId id="258" r:id="rId26"/>
    <p:sldId id="295" r:id="rId27"/>
    <p:sldId id="296" r:id="rId28"/>
    <p:sldId id="281" r:id="rId29"/>
    <p:sldId id="280" r:id="rId30"/>
    <p:sldId id="297" r:id="rId31"/>
    <p:sldId id="284" r:id="rId32"/>
    <p:sldId id="259" r:id="rId33"/>
    <p:sldId id="298" r:id="rId34"/>
    <p:sldId id="285" r:id="rId35"/>
    <p:sldId id="283" r:id="rId36"/>
    <p:sldId id="26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741528-76FA-E54F-AC0B-758C3DA8B4D5}">
          <p14:sldIdLst>
            <p14:sldId id="300"/>
            <p14:sldId id="301"/>
            <p14:sldId id="302"/>
            <p14:sldId id="303"/>
            <p14:sldId id="256"/>
            <p14:sldId id="267"/>
          </p14:sldIdLst>
        </p14:section>
        <p14:section name="Enzymology" id="{60AD1940-CB42-7345-B1ED-C6E0573A9175}">
          <p14:sldIdLst>
            <p14:sldId id="270"/>
            <p14:sldId id="288"/>
            <p14:sldId id="271"/>
            <p14:sldId id="273"/>
            <p14:sldId id="272"/>
            <p14:sldId id="290"/>
            <p14:sldId id="274"/>
            <p14:sldId id="291"/>
            <p14:sldId id="289"/>
            <p14:sldId id="299"/>
            <p14:sldId id="294"/>
            <p14:sldId id="292"/>
            <p14:sldId id="269"/>
            <p14:sldId id="293"/>
          </p14:sldIdLst>
        </p14:section>
        <p14:section name="Cellular Transport" id="{1FAE4638-701C-DF45-B2E0-5C106DCEB854}">
          <p14:sldIdLst>
            <p14:sldId id="287"/>
            <p14:sldId id="275"/>
            <p14:sldId id="277"/>
            <p14:sldId id="276"/>
          </p14:sldIdLst>
        </p14:section>
        <p14:section name="Endocrinology" id="{075B0AA2-C4FB-DF4F-BF12-730DCBCFE43E}">
          <p14:sldIdLst>
            <p14:sldId id="258"/>
            <p14:sldId id="295"/>
            <p14:sldId id="296"/>
            <p14:sldId id="281"/>
            <p14:sldId id="280"/>
            <p14:sldId id="297"/>
          </p14:sldIdLst>
        </p14:section>
        <p14:section name="Calorimetry" id="{14F8F669-C04F-5340-89B1-61A7C9DE0E5D}">
          <p14:sldIdLst>
            <p14:sldId id="284"/>
            <p14:sldId id="259"/>
            <p14:sldId id="298"/>
            <p14:sldId id="285"/>
            <p14:sldId id="283"/>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4"/>
    <p:restoredTop sz="75309"/>
  </p:normalViewPr>
  <p:slideViewPr>
    <p:cSldViewPr snapToGrid="0" snapToObjects="1">
      <p:cViewPr varScale="1">
        <p:scale>
          <a:sx n="82" d="100"/>
          <a:sy n="82" d="100"/>
        </p:scale>
        <p:origin x="15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A50EA-D765-AA42-9865-A841D7D08EE5}" type="datetimeFigureOut">
              <a:rPr lang="en-US" smtClean="0"/>
              <a:t>9/13/16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89E68-5F60-0644-9CE3-A298452CF895}" type="slidenum">
              <a:rPr lang="en-US" smtClean="0"/>
              <a:t>‹#›</a:t>
            </a:fld>
            <a:endParaRPr lang="en-US"/>
          </a:p>
        </p:txBody>
      </p:sp>
    </p:spTree>
    <p:extLst>
      <p:ext uri="{BB962C8B-B14F-4D97-AF65-F5344CB8AC3E}">
        <p14:creationId xmlns:p14="http://schemas.microsoft.com/office/powerpoint/2010/main" val="206740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3</a:t>
            </a:fld>
            <a:endParaRPr lang="en-US"/>
          </a:p>
        </p:txBody>
      </p:sp>
    </p:spTree>
    <p:extLst>
      <p:ext uri="{BB962C8B-B14F-4D97-AF65-F5344CB8AC3E}">
        <p14:creationId xmlns:p14="http://schemas.microsoft.com/office/powerpoint/2010/main" val="753204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of weight loss on the components of total energy expenditure (TEE). Energy-restricted weight loss impacts every component of energy expenditure. The absolute levels of resting energy expenditure (REE) decline from a loss of metabolic mass and enhanced metabolic efficiency. </a:t>
            </a:r>
            <a:r>
              <a:rPr lang="en-US" sz="1200" b="0" i="0" kern="1200" dirty="0" err="1" smtClean="0">
                <a:solidFill>
                  <a:schemeClr val="tx1"/>
                </a:solidFill>
                <a:effectLst/>
                <a:latin typeface="+mn-lt"/>
                <a:ea typeface="+mn-ea"/>
                <a:cs typeface="+mn-cs"/>
              </a:rPr>
              <a:t>Nonresting</a:t>
            </a:r>
            <a:r>
              <a:rPr lang="en-US" sz="1200" b="0" i="0" kern="1200" dirty="0" smtClean="0">
                <a:solidFill>
                  <a:schemeClr val="tx1"/>
                </a:solidFill>
                <a:effectLst/>
                <a:latin typeface="+mn-lt"/>
                <a:ea typeface="+mn-ea"/>
                <a:cs typeface="+mn-cs"/>
              </a:rPr>
              <a:t> energy expenditure (NREE) declines, unless the level of physical activity and its associated exercise activity thermogenesis (EAT) are substantially increased. This increase must overcome the decline in the TEF that results from lower energy consumption and a decline in </a:t>
            </a:r>
            <a:r>
              <a:rPr lang="en-US" sz="1200" b="0" i="0" kern="1200" dirty="0" err="1" smtClean="0">
                <a:solidFill>
                  <a:schemeClr val="tx1"/>
                </a:solidFill>
                <a:effectLst/>
                <a:latin typeface="+mn-lt"/>
                <a:ea typeface="+mn-ea"/>
                <a:cs typeface="+mn-cs"/>
              </a:rPr>
              <a:t>nonexercise</a:t>
            </a:r>
            <a:r>
              <a:rPr lang="en-US" sz="1200" b="0" i="0" kern="1200" dirty="0" smtClean="0">
                <a:solidFill>
                  <a:schemeClr val="tx1"/>
                </a:solidFill>
                <a:effectLst/>
                <a:latin typeface="+mn-lt"/>
                <a:ea typeface="+mn-ea"/>
                <a:cs typeface="+mn-cs"/>
              </a:rPr>
              <a:t> activity thermogenesis (NEAT) related to loss in overall mass. Increased energetic efficiency of EAT, NEAT, and potentially TEF contribute to the overall decline in NREE.</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32</a:t>
            </a:fld>
            <a:endParaRPr lang="en-US"/>
          </a:p>
        </p:txBody>
      </p:sp>
    </p:spTree>
    <p:extLst>
      <p:ext uri="{BB962C8B-B14F-4D97-AF65-F5344CB8AC3E}">
        <p14:creationId xmlns:p14="http://schemas.microsoft.com/office/powerpoint/2010/main" val="1919397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Those with sustained</a:t>
            </a:r>
            <a:r>
              <a:rPr lang="en-US" baseline="0" dirty="0" smtClean="0"/>
              <a:t> weight loss, did so even in spite of a more pronounced  reduction in RMR after 6 years</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35</a:t>
            </a:fld>
            <a:endParaRPr lang="en-US"/>
          </a:p>
        </p:txBody>
      </p:sp>
    </p:spTree>
    <p:extLst>
      <p:ext uri="{BB962C8B-B14F-4D97-AF65-F5344CB8AC3E}">
        <p14:creationId xmlns:p14="http://schemas.microsoft.com/office/powerpoint/2010/main" val="1039431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Standard free energy</a:t>
            </a:r>
          </a:p>
          <a:p>
            <a:r>
              <a:rPr lang="en-US" dirty="0" smtClean="0"/>
              <a:t>Actual free energy</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9</a:t>
            </a:fld>
            <a:endParaRPr lang="en-US"/>
          </a:p>
        </p:txBody>
      </p:sp>
    </p:spTree>
    <p:extLst>
      <p:ext uri="{BB962C8B-B14F-4D97-AF65-F5344CB8AC3E}">
        <p14:creationId xmlns:p14="http://schemas.microsoft.com/office/powerpoint/2010/main" val="543822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reaction</a:t>
            </a:r>
            <a:r>
              <a:rPr lang="en-US" baseline="0" dirty="0" smtClean="0"/>
              <a:t> happens all the time, so how does it happen?</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11</a:t>
            </a:fld>
            <a:endParaRPr lang="en-US"/>
          </a:p>
        </p:txBody>
      </p:sp>
    </p:spTree>
    <p:extLst>
      <p:ext uri="{BB962C8B-B14F-4D97-AF65-F5344CB8AC3E}">
        <p14:creationId xmlns:p14="http://schemas.microsoft.com/office/powerpoint/2010/main" val="650987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12</a:t>
            </a:fld>
            <a:endParaRPr lang="en-US"/>
          </a:p>
        </p:txBody>
      </p:sp>
    </p:spTree>
    <p:extLst>
      <p:ext uri="{BB962C8B-B14F-4D97-AF65-F5344CB8AC3E}">
        <p14:creationId xmlns:p14="http://schemas.microsoft.com/office/powerpoint/2010/main" val="23588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Flowers vs Stick</a:t>
            </a:r>
            <a:r>
              <a:rPr lang="en-US" baseline="0" smtClean="0"/>
              <a:t> Men</a:t>
            </a:r>
            <a:endParaRPr lang="en-US"/>
          </a:p>
        </p:txBody>
      </p:sp>
      <p:sp>
        <p:nvSpPr>
          <p:cNvPr id="4" name="Slide Number Placeholder 3"/>
          <p:cNvSpPr>
            <a:spLocks noGrp="1"/>
          </p:cNvSpPr>
          <p:nvPr>
            <p:ph type="sldNum" sz="quarter" idx="10"/>
          </p:nvPr>
        </p:nvSpPr>
        <p:spPr/>
        <p:txBody>
          <a:bodyPr/>
          <a:lstStyle/>
          <a:p>
            <a:fld id="{6D889E68-5F60-0644-9CE3-A298452CF895}" type="slidenum">
              <a:rPr lang="en-US" smtClean="0"/>
              <a:t>15</a:t>
            </a:fld>
            <a:endParaRPr lang="en-US"/>
          </a:p>
        </p:txBody>
      </p:sp>
    </p:spTree>
    <p:extLst>
      <p:ext uri="{BB962C8B-B14F-4D97-AF65-F5344CB8AC3E}">
        <p14:creationId xmlns:p14="http://schemas.microsoft.com/office/powerpoint/2010/main" val="197467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Allosteric Control</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19</a:t>
            </a:fld>
            <a:endParaRPr lang="en-US"/>
          </a:p>
        </p:txBody>
      </p:sp>
    </p:spTree>
    <p:extLst>
      <p:ext uri="{BB962C8B-B14F-4D97-AF65-F5344CB8AC3E}">
        <p14:creationId xmlns:p14="http://schemas.microsoft.com/office/powerpoint/2010/main" val="334199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Increase rate of transporter</a:t>
            </a:r>
          </a:p>
          <a:p>
            <a:r>
              <a:rPr lang="en-US" dirty="0" smtClean="0"/>
              <a:t>Steepen</a:t>
            </a:r>
            <a:r>
              <a:rPr lang="en-US" baseline="0" dirty="0" smtClean="0"/>
              <a:t> concentration gradient of nutrient</a:t>
            </a:r>
          </a:p>
          <a:p>
            <a:r>
              <a:rPr lang="en-US" baseline="0" dirty="0" smtClean="0"/>
              <a:t>Make more transporters</a:t>
            </a:r>
          </a:p>
          <a:p>
            <a:r>
              <a:rPr lang="en-US" baseline="0" dirty="0" smtClean="0"/>
              <a:t>Change concentration of co- or </a:t>
            </a:r>
            <a:r>
              <a:rPr lang="en-US" baseline="0" dirty="0" err="1" smtClean="0"/>
              <a:t>antiported</a:t>
            </a:r>
            <a:r>
              <a:rPr lang="en-US" baseline="0" dirty="0" smtClean="0"/>
              <a:t> molecules</a:t>
            </a:r>
          </a:p>
          <a:p>
            <a:r>
              <a:rPr lang="en-US" baseline="0" dirty="0" smtClean="0"/>
              <a:t>Make more ATP</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24</a:t>
            </a:fld>
            <a:endParaRPr lang="en-US"/>
          </a:p>
        </p:txBody>
      </p:sp>
    </p:spTree>
    <p:extLst>
      <p:ext uri="{BB962C8B-B14F-4D97-AF65-F5344CB8AC3E}">
        <p14:creationId xmlns:p14="http://schemas.microsoft.com/office/powerpoint/2010/main" val="1375707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what the hormones are trying to accomplish</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28</a:t>
            </a:fld>
            <a:endParaRPr lang="en-US"/>
          </a:p>
        </p:txBody>
      </p:sp>
    </p:spTree>
    <p:extLst>
      <p:ext uri="{BB962C8B-B14F-4D97-AF65-F5344CB8AC3E}">
        <p14:creationId xmlns:p14="http://schemas.microsoft.com/office/powerpoint/2010/main" val="1127496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5-10 minutes thinking about this</a:t>
            </a:r>
          </a:p>
          <a:p>
            <a:r>
              <a:rPr lang="en-US" dirty="0" smtClean="0"/>
              <a:t>For the assignment, you will be</a:t>
            </a:r>
            <a:r>
              <a:rPr lang="en-US" baseline="0" dirty="0" smtClean="0"/>
              <a:t> assigned a hormone and you will have to describe 5 processes that are regulated by your hormone in muscle liver or fat.  For example, glucose export in liver and glucose export in adipose tissue are two different processes.</a:t>
            </a:r>
          </a:p>
          <a:p>
            <a:r>
              <a:rPr lang="en-US" baseline="0" dirty="0" smtClean="0"/>
              <a:t>Due midnight on Friday</a:t>
            </a:r>
          </a:p>
          <a:p>
            <a:r>
              <a:rPr lang="en-US" baseline="0" dirty="0" smtClean="0"/>
              <a:t>On Saturday you will be randomly assigned 3 of your peer’s assignments to grade.  These peer reviews are due by the </a:t>
            </a:r>
            <a:r>
              <a:rPr lang="en-US" baseline="0" smtClean="0"/>
              <a:t>time class starts next Wednesday.</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29</a:t>
            </a:fld>
            <a:endParaRPr lang="en-US"/>
          </a:p>
        </p:txBody>
      </p:sp>
    </p:spTree>
    <p:extLst>
      <p:ext uri="{BB962C8B-B14F-4D97-AF65-F5344CB8AC3E}">
        <p14:creationId xmlns:p14="http://schemas.microsoft.com/office/powerpoint/2010/main" val="1879473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2518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21477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85300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8E6069-A653-0C4F-8BD3-6550F8F9B9D4}" type="datetimeFigureOut">
              <a:rPr lang="en-US" smtClean="0"/>
              <a:t>9/13/16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8229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78E6069-A653-0C4F-8BD3-6550F8F9B9D4}" type="datetimeFigureOut">
              <a:rPr lang="en-US" smtClean="0"/>
              <a:t>9/13/16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5564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8E6069-A653-0C4F-8BD3-6550F8F9B9D4}" type="datetimeFigureOut">
              <a:rPr lang="en-US" smtClean="0"/>
              <a:t>9/13/16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97467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8E6069-A653-0C4F-8BD3-6550F8F9B9D4}" type="datetimeFigureOut">
              <a:rPr lang="en-US" smtClean="0"/>
              <a:t>9/13/16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97921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8E6069-A653-0C4F-8BD3-6550F8F9B9D4}" type="datetimeFigureOut">
              <a:rPr lang="en-US" smtClean="0"/>
              <a:t>9/13/16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89922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75293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076661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8E6069-A653-0C4F-8BD3-6550F8F9B9D4}" type="datetimeFigureOut">
              <a:rPr lang="en-US" smtClean="0"/>
              <a:t>9/13/16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B75768-6742-8640-A0F7-47FB4FF20F6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 Id="rId3" Type="http://schemas.openxmlformats.org/officeDocument/2006/relationships/image" Target="../media/image17.tiff"/></Relationships>
</file>

<file path=ppt/slides/_rels/slide32.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hyperlink" Target="http://dx.doi.org/10.1152/ajpregu.00755.2010"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56/NEJM199503093321001" TargetMode="External"/><Relationship Id="rId3" Type="http://schemas.openxmlformats.org/officeDocument/2006/relationships/image" Target="../media/image19.tiff"/></Relationships>
</file>

<file path=ppt/slides/_rels/slide35.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gif"/><Relationship Id="rId5" Type="http://schemas.openxmlformats.org/officeDocument/2006/relationships/image" Target="../media/image4.gi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 updates</a:t>
            </a:r>
            <a:endParaRPr lang="en-US" dirty="0"/>
          </a:p>
        </p:txBody>
      </p:sp>
      <p:sp>
        <p:nvSpPr>
          <p:cNvPr id="3" name="Content Placeholder 2"/>
          <p:cNvSpPr>
            <a:spLocks noGrp="1"/>
          </p:cNvSpPr>
          <p:nvPr>
            <p:ph idx="1"/>
          </p:nvPr>
        </p:nvSpPr>
        <p:spPr>
          <a:xfrm>
            <a:off x="838199" y="1825625"/>
            <a:ext cx="4863861" cy="4351338"/>
          </a:xfrm>
        </p:spPr>
        <p:txBody>
          <a:bodyPr/>
          <a:lstStyle/>
          <a:p>
            <a:r>
              <a:rPr lang="en-US" dirty="0" smtClean="0"/>
              <a:t>Starting today, you need your </a:t>
            </a:r>
            <a:r>
              <a:rPr lang="en-US" dirty="0" err="1" smtClean="0"/>
              <a:t>i</a:t>
            </a:r>
            <a:r>
              <a:rPr lang="en-US" dirty="0" smtClean="0"/>
              <a:t>&gt;clicker</a:t>
            </a:r>
          </a:p>
          <a:p>
            <a:pPr lvl="1"/>
            <a:r>
              <a:rPr lang="en-US" dirty="0" smtClean="0"/>
              <a:t>If your quiz grade isn’t appearing in Canvas, send me an email</a:t>
            </a:r>
          </a:p>
          <a:p>
            <a:r>
              <a:rPr lang="en-US" dirty="0" smtClean="0"/>
              <a:t>Sample questions are due at midnight </a:t>
            </a:r>
            <a:r>
              <a:rPr lang="en-US" b="1" u="sng" dirty="0" smtClean="0"/>
              <a:t>after every lecture</a:t>
            </a:r>
          </a:p>
        </p:txBody>
      </p:sp>
      <p:pic>
        <p:nvPicPr>
          <p:cNvPr id="5" name="Picture 4"/>
          <p:cNvPicPr>
            <a:picLocks noChangeAspect="1"/>
          </p:cNvPicPr>
          <p:nvPr/>
        </p:nvPicPr>
        <p:blipFill>
          <a:blip r:embed="rId2"/>
          <a:stretch>
            <a:fillRect/>
          </a:stretch>
        </p:blipFill>
        <p:spPr>
          <a:xfrm>
            <a:off x="5808452" y="1298275"/>
            <a:ext cx="6096000" cy="4572000"/>
          </a:xfrm>
          <a:prstGeom prst="rect">
            <a:avLst/>
          </a:prstGeom>
        </p:spPr>
      </p:pic>
    </p:spTree>
    <p:extLst>
      <p:ext uri="{BB962C8B-B14F-4D97-AF65-F5344CB8AC3E}">
        <p14:creationId xmlns:p14="http://schemas.microsoft.com/office/powerpoint/2010/main" val="2258654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These chemicals are at nearly equal levels at equilibrium?</a:t>
            </a:r>
            <a:endParaRPr lang="en-US" dirty="0"/>
          </a:p>
        </p:txBody>
      </p:sp>
      <p:pic>
        <p:nvPicPr>
          <p:cNvPr id="4" name="Picture 3"/>
          <p:cNvPicPr>
            <a:picLocks noChangeAspect="1"/>
          </p:cNvPicPr>
          <p:nvPr/>
        </p:nvPicPr>
        <p:blipFill>
          <a:blip r:embed="rId2"/>
          <a:stretch>
            <a:fillRect/>
          </a:stretch>
        </p:blipFill>
        <p:spPr>
          <a:xfrm>
            <a:off x="3131880" y="1915042"/>
            <a:ext cx="5588000" cy="187960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pic>
      <p:sp>
        <p:nvSpPr>
          <p:cNvPr id="5" name="TextBox 4"/>
          <p:cNvSpPr txBox="1"/>
          <p:nvPr/>
        </p:nvSpPr>
        <p:spPr>
          <a:xfrm>
            <a:off x="5198341" y="3425310"/>
            <a:ext cx="1604927" cy="646331"/>
          </a:xfrm>
          <a:prstGeom prst="rect">
            <a:avLst/>
          </a:prstGeom>
          <a:noFill/>
        </p:spPr>
        <p:txBody>
          <a:bodyPr wrap="none" rtlCol="0">
            <a:spAutoFit/>
          </a:bodyPr>
          <a:lstStyle/>
          <a:p>
            <a:r>
              <a:rPr lang="en-US" dirty="0" smtClean="0">
                <a:latin typeface="Symbol" charset="2"/>
                <a:ea typeface="Symbol" charset="2"/>
                <a:cs typeface="Symbol" charset="2"/>
              </a:rPr>
              <a:t>D</a:t>
            </a:r>
            <a:r>
              <a:rPr lang="en-US" dirty="0" smtClean="0"/>
              <a:t>G = +2 kJ/</a:t>
            </a:r>
            <a:r>
              <a:rPr lang="en-US" dirty="0" err="1" smtClean="0"/>
              <a:t>mol</a:t>
            </a:r>
            <a:endParaRPr lang="en-US" dirty="0" smtClean="0"/>
          </a:p>
          <a:p>
            <a:r>
              <a:rPr lang="en-US" dirty="0" smtClean="0"/>
              <a:t>This is small</a:t>
            </a:r>
            <a:endParaRPr lang="en-US" dirty="0"/>
          </a:p>
        </p:txBody>
      </p:sp>
      <p:sp>
        <p:nvSpPr>
          <p:cNvPr id="6" name="TextBox 5"/>
          <p:cNvSpPr txBox="1"/>
          <p:nvPr/>
        </p:nvSpPr>
        <p:spPr>
          <a:xfrm>
            <a:off x="2913321" y="4018996"/>
            <a:ext cx="2481961" cy="369332"/>
          </a:xfrm>
          <a:prstGeom prst="rect">
            <a:avLst/>
          </a:prstGeom>
          <a:noFill/>
        </p:spPr>
        <p:txBody>
          <a:bodyPr wrap="none" rtlCol="0">
            <a:spAutoFit/>
          </a:bodyPr>
          <a:lstStyle/>
          <a:p>
            <a:r>
              <a:rPr lang="en-US" dirty="0" smtClean="0"/>
              <a:t>Glucose – 6 – Phosphate</a:t>
            </a:r>
            <a:endParaRPr lang="en-US" dirty="0"/>
          </a:p>
        </p:txBody>
      </p:sp>
      <p:sp>
        <p:nvSpPr>
          <p:cNvPr id="7" name="TextBox 6"/>
          <p:cNvSpPr txBox="1"/>
          <p:nvPr/>
        </p:nvSpPr>
        <p:spPr>
          <a:xfrm>
            <a:off x="6353897" y="4018996"/>
            <a:ext cx="2492990" cy="369332"/>
          </a:xfrm>
          <a:prstGeom prst="rect">
            <a:avLst/>
          </a:prstGeom>
          <a:noFill/>
        </p:spPr>
        <p:txBody>
          <a:bodyPr wrap="none" rtlCol="0">
            <a:spAutoFit/>
          </a:bodyPr>
          <a:lstStyle/>
          <a:p>
            <a:r>
              <a:rPr lang="en-US" dirty="0" smtClean="0"/>
              <a:t>Fructose– 6 – Phosphate</a:t>
            </a:r>
            <a:endParaRPr lang="en-US" dirty="0"/>
          </a:p>
        </p:txBody>
      </p:sp>
      <p:sp>
        <p:nvSpPr>
          <p:cNvPr id="8" name="TextBox 7"/>
          <p:cNvSpPr txBox="1"/>
          <p:nvPr/>
        </p:nvSpPr>
        <p:spPr>
          <a:xfrm>
            <a:off x="4596810" y="5139670"/>
            <a:ext cx="2658139" cy="1323439"/>
          </a:xfrm>
          <a:prstGeom prst="rect">
            <a:avLst/>
          </a:prstGeom>
          <a:noFill/>
        </p:spPr>
        <p:txBody>
          <a:bodyPr wrap="square" rtlCol="0">
            <a:spAutoFit/>
          </a:bodyPr>
          <a:lstStyle/>
          <a:p>
            <a:pPr marL="342900" indent="-342900">
              <a:buAutoNum type="alphaUcPeriod"/>
            </a:pPr>
            <a:r>
              <a:rPr lang="en-US" sz="4000" dirty="0" smtClean="0"/>
              <a:t>  True</a:t>
            </a:r>
          </a:p>
          <a:p>
            <a:pPr marL="342900" indent="-342900">
              <a:buAutoNum type="alphaUcPeriod"/>
            </a:pPr>
            <a:r>
              <a:rPr lang="en-US" sz="4000" dirty="0" smtClean="0"/>
              <a:t>  False</a:t>
            </a:r>
            <a:endParaRPr lang="en-US" sz="4000" dirty="0"/>
          </a:p>
        </p:txBody>
      </p:sp>
    </p:spTree>
    <p:extLst>
      <p:ext uri="{BB962C8B-B14F-4D97-AF65-F5344CB8AC3E}">
        <p14:creationId xmlns:p14="http://schemas.microsoft.com/office/powerpoint/2010/main" val="7223087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96777" y="1796662"/>
            <a:ext cx="7222460" cy="2877985"/>
          </a:xfrm>
          <a:prstGeom prst="rect">
            <a:avLst/>
          </a:prstGeom>
          <a:ln>
            <a:solidFill>
              <a:srgbClr val="FF0000"/>
            </a:solidFill>
          </a:ln>
        </p:spPr>
      </p:pic>
      <p:sp>
        <p:nvSpPr>
          <p:cNvPr id="2" name="Title 1"/>
          <p:cNvSpPr>
            <a:spLocks noGrp="1"/>
          </p:cNvSpPr>
          <p:nvPr>
            <p:ph type="title"/>
          </p:nvPr>
        </p:nvSpPr>
        <p:spPr>
          <a:xfrm>
            <a:off x="838200" y="365125"/>
            <a:ext cx="7503543" cy="1325563"/>
          </a:xfrm>
        </p:spPr>
        <p:txBody>
          <a:bodyPr/>
          <a:lstStyle/>
          <a:p>
            <a:r>
              <a:rPr lang="en-US" dirty="0" smtClean="0"/>
              <a:t>At equilibrium are these at the same levels?</a:t>
            </a:r>
            <a:endParaRPr lang="en-US" dirty="0"/>
          </a:p>
        </p:txBody>
      </p:sp>
      <p:sp>
        <p:nvSpPr>
          <p:cNvPr id="5" name="TextBox 4"/>
          <p:cNvSpPr txBox="1"/>
          <p:nvPr/>
        </p:nvSpPr>
        <p:spPr>
          <a:xfrm>
            <a:off x="2438433" y="3262235"/>
            <a:ext cx="1721946" cy="646331"/>
          </a:xfrm>
          <a:prstGeom prst="rect">
            <a:avLst/>
          </a:prstGeom>
          <a:noFill/>
        </p:spPr>
        <p:txBody>
          <a:bodyPr wrap="none" rtlCol="0">
            <a:spAutoFit/>
          </a:bodyPr>
          <a:lstStyle/>
          <a:p>
            <a:r>
              <a:rPr lang="en-US" dirty="0" smtClean="0">
                <a:latin typeface="Symbol" charset="2"/>
                <a:ea typeface="Symbol" charset="2"/>
                <a:cs typeface="Symbol" charset="2"/>
              </a:rPr>
              <a:t>D</a:t>
            </a:r>
            <a:r>
              <a:rPr lang="en-US" dirty="0" smtClean="0"/>
              <a:t>G = +22 kJ/</a:t>
            </a:r>
            <a:r>
              <a:rPr lang="en-US" dirty="0" err="1" smtClean="0"/>
              <a:t>mol</a:t>
            </a:r>
            <a:endParaRPr lang="en-US" dirty="0" smtClean="0"/>
          </a:p>
          <a:p>
            <a:r>
              <a:rPr lang="en-US" dirty="0" smtClean="0"/>
              <a:t>This is big</a:t>
            </a:r>
            <a:endParaRPr lang="en-US" dirty="0"/>
          </a:p>
        </p:txBody>
      </p:sp>
      <p:pic>
        <p:nvPicPr>
          <p:cNvPr id="6" name="Picture 5"/>
          <p:cNvPicPr>
            <a:picLocks noChangeAspect="1"/>
          </p:cNvPicPr>
          <p:nvPr/>
        </p:nvPicPr>
        <p:blipFill>
          <a:blip r:embed="rId4"/>
          <a:stretch>
            <a:fillRect/>
          </a:stretch>
        </p:blipFill>
        <p:spPr>
          <a:xfrm>
            <a:off x="8403900" y="0"/>
            <a:ext cx="3464943" cy="6858000"/>
          </a:xfrm>
          <a:prstGeom prst="rect">
            <a:avLst/>
          </a:prstGeom>
        </p:spPr>
      </p:pic>
      <p:sp>
        <p:nvSpPr>
          <p:cNvPr id="9" name="TextBox 8"/>
          <p:cNvSpPr txBox="1"/>
          <p:nvPr/>
        </p:nvSpPr>
        <p:spPr>
          <a:xfrm>
            <a:off x="1956390" y="5097140"/>
            <a:ext cx="2658139" cy="1323439"/>
          </a:xfrm>
          <a:prstGeom prst="rect">
            <a:avLst/>
          </a:prstGeom>
          <a:noFill/>
        </p:spPr>
        <p:txBody>
          <a:bodyPr wrap="square" rtlCol="0">
            <a:spAutoFit/>
          </a:bodyPr>
          <a:lstStyle/>
          <a:p>
            <a:pPr marL="342900" indent="-342900">
              <a:buAutoNum type="alphaUcPeriod"/>
            </a:pPr>
            <a:r>
              <a:rPr lang="en-US" sz="4000" dirty="0" smtClean="0"/>
              <a:t>  True</a:t>
            </a:r>
          </a:p>
          <a:p>
            <a:pPr marL="342900" indent="-342900">
              <a:buAutoNum type="alphaUcPeriod"/>
            </a:pPr>
            <a:r>
              <a:rPr lang="en-US" sz="4000" dirty="0" smtClean="0"/>
              <a:t>  False</a:t>
            </a:r>
            <a:endParaRPr lang="en-US" sz="4000" dirty="0"/>
          </a:p>
        </p:txBody>
      </p:sp>
      <p:sp>
        <p:nvSpPr>
          <p:cNvPr id="10" name="Rectangle 9"/>
          <p:cNvSpPr/>
          <p:nvPr/>
        </p:nvSpPr>
        <p:spPr>
          <a:xfrm>
            <a:off x="8612372" y="2169042"/>
            <a:ext cx="3040912" cy="89313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84250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Gibbs Free Energy in a Metabolic Pathway</a:t>
            </a:r>
            <a:endParaRPr lang="en-US" dirty="0"/>
          </a:p>
        </p:txBody>
      </p:sp>
      <p:pic>
        <p:nvPicPr>
          <p:cNvPr id="4" name="Picture 3"/>
          <p:cNvPicPr>
            <a:picLocks noChangeAspect="1"/>
          </p:cNvPicPr>
          <p:nvPr/>
        </p:nvPicPr>
        <p:blipFill>
          <a:blip r:embed="rId3"/>
          <a:stretch>
            <a:fillRect/>
          </a:stretch>
        </p:blipFill>
        <p:spPr>
          <a:xfrm>
            <a:off x="3397250" y="1842239"/>
            <a:ext cx="5397500" cy="4406900"/>
          </a:xfrm>
          <a:prstGeom prst="rect">
            <a:avLst/>
          </a:prstGeom>
        </p:spPr>
      </p:pic>
    </p:spTree>
    <p:extLst>
      <p:ext uri="{BB962C8B-B14F-4D97-AF65-F5344CB8AC3E}">
        <p14:creationId xmlns:p14="http://schemas.microsoft.com/office/powerpoint/2010/main" val="1120857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67293" y="210910"/>
            <a:ext cx="7374293" cy="6647090"/>
          </a:xfrm>
          <a:prstGeom prst="rect">
            <a:avLst/>
          </a:prstGeom>
        </p:spPr>
      </p:pic>
      <p:sp>
        <p:nvSpPr>
          <p:cNvPr id="5" name="TextBox 4"/>
          <p:cNvSpPr txBox="1"/>
          <p:nvPr/>
        </p:nvSpPr>
        <p:spPr>
          <a:xfrm>
            <a:off x="9207795" y="3997842"/>
            <a:ext cx="2779415" cy="646331"/>
          </a:xfrm>
          <a:prstGeom prst="rect">
            <a:avLst/>
          </a:prstGeom>
          <a:noFill/>
        </p:spPr>
        <p:txBody>
          <a:bodyPr wrap="none" rtlCol="0">
            <a:spAutoFit/>
          </a:bodyPr>
          <a:lstStyle/>
          <a:p>
            <a:r>
              <a:rPr lang="en-US" dirty="0" smtClean="0"/>
              <a:t>After adjusting for </a:t>
            </a:r>
          </a:p>
          <a:p>
            <a:r>
              <a:rPr lang="en-US" dirty="0" smtClean="0"/>
              <a:t>Concentrations of reactants</a:t>
            </a:r>
            <a:endParaRPr lang="en-US" dirty="0"/>
          </a:p>
        </p:txBody>
      </p:sp>
    </p:spTree>
    <p:extLst>
      <p:ext uri="{BB962C8B-B14F-4D97-AF65-F5344CB8AC3E}">
        <p14:creationId xmlns:p14="http://schemas.microsoft.com/office/powerpoint/2010/main" val="13470332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Kinetics of Enzyme Reactions</a:t>
            </a:r>
            <a:endParaRPr lang="en-US" dirty="0"/>
          </a:p>
        </p:txBody>
      </p:sp>
      <p:sp>
        <p:nvSpPr>
          <p:cNvPr id="3" name="Content Placeholder 2"/>
          <p:cNvSpPr>
            <a:spLocks noGrp="1"/>
          </p:cNvSpPr>
          <p:nvPr>
            <p:ph idx="1"/>
          </p:nvPr>
        </p:nvSpPr>
        <p:spPr>
          <a:xfrm>
            <a:off x="838200" y="1825625"/>
            <a:ext cx="4137837" cy="4351338"/>
          </a:xfrm>
        </p:spPr>
        <p:txBody>
          <a:bodyPr/>
          <a:lstStyle/>
          <a:p>
            <a:r>
              <a:rPr lang="en-US" dirty="0" smtClean="0"/>
              <a:t>Generally depends on amount of substrate/product</a:t>
            </a:r>
          </a:p>
          <a:p>
            <a:r>
              <a:rPr lang="en-US" dirty="0" smtClean="0"/>
              <a:t>Stabilization of transition state</a:t>
            </a:r>
            <a:endParaRPr lang="en-US" dirty="0"/>
          </a:p>
        </p:txBody>
      </p:sp>
      <p:pic>
        <p:nvPicPr>
          <p:cNvPr id="4" name="Picture 3"/>
          <p:cNvPicPr>
            <a:picLocks noChangeAspect="1"/>
          </p:cNvPicPr>
          <p:nvPr/>
        </p:nvPicPr>
        <p:blipFill>
          <a:blip r:embed="rId2"/>
          <a:stretch>
            <a:fillRect/>
          </a:stretch>
        </p:blipFill>
        <p:spPr>
          <a:xfrm>
            <a:off x="5353589" y="2052145"/>
            <a:ext cx="6838411" cy="3476786"/>
          </a:xfrm>
          <a:prstGeom prst="rect">
            <a:avLst/>
          </a:prstGeom>
        </p:spPr>
      </p:pic>
    </p:spTree>
    <p:extLst>
      <p:ext uri="{BB962C8B-B14F-4D97-AF65-F5344CB8AC3E}">
        <p14:creationId xmlns:p14="http://schemas.microsoft.com/office/powerpoint/2010/main" val="15905690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Rate Limiting Enzyme and Committed Steps	</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56964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committed or rate limiting steps?</a:t>
            </a:r>
            <a:endParaRPr lang="en-US" dirty="0"/>
          </a:p>
        </p:txBody>
      </p:sp>
      <p:sp>
        <p:nvSpPr>
          <p:cNvPr id="3" name="Content Placeholder 2"/>
          <p:cNvSpPr>
            <a:spLocks noGrp="1"/>
          </p:cNvSpPr>
          <p:nvPr>
            <p:ph idx="1"/>
          </p:nvPr>
        </p:nvSpPr>
        <p:spPr/>
        <p:txBody>
          <a:bodyPr/>
          <a:lstStyle/>
          <a:p>
            <a:r>
              <a:rPr lang="en-US" dirty="0" smtClean="0"/>
              <a:t>Reversible step:</a:t>
            </a:r>
          </a:p>
          <a:p>
            <a:pPr lvl="1"/>
            <a:r>
              <a:rPr lang="en-US" dirty="0" smtClean="0"/>
              <a:t>Substrates and products can quickly move back and forth</a:t>
            </a:r>
          </a:p>
          <a:p>
            <a:r>
              <a:rPr lang="en-US" dirty="0" smtClean="0"/>
              <a:t>Committed step:</a:t>
            </a:r>
          </a:p>
          <a:p>
            <a:pPr lvl="1"/>
            <a:r>
              <a:rPr lang="en-US" dirty="0" smtClean="0"/>
              <a:t>An effectively irreversible step along a metabolic pathway</a:t>
            </a:r>
          </a:p>
          <a:p>
            <a:r>
              <a:rPr lang="en-US" dirty="0" smtClean="0"/>
              <a:t>Rate limiting step:</a:t>
            </a:r>
          </a:p>
          <a:p>
            <a:pPr lvl="1"/>
            <a:r>
              <a:rPr lang="en-US" dirty="0" smtClean="0"/>
              <a:t>The slowest enzymatic reaction in a pathway</a:t>
            </a:r>
          </a:p>
          <a:p>
            <a:r>
              <a:rPr lang="en-US" dirty="0" smtClean="0"/>
              <a:t>These steps are often the ones that regulate the flow of metabolites through the pathway</a:t>
            </a:r>
            <a:endParaRPr lang="en-US" dirty="0"/>
          </a:p>
        </p:txBody>
      </p:sp>
    </p:spTree>
    <p:extLst>
      <p:ext uri="{BB962C8B-B14F-4D97-AF65-F5344CB8AC3E}">
        <p14:creationId xmlns:p14="http://schemas.microsoft.com/office/powerpoint/2010/main" val="13135670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a:t>
            </a:r>
            <a:r>
              <a:rPr lang="en-US" dirty="0" err="1" smtClean="0"/>
              <a:t>operativity</a:t>
            </a:r>
            <a:endParaRPr lang="en-US" dirty="0"/>
          </a:p>
        </p:txBody>
      </p:sp>
      <p:cxnSp>
        <p:nvCxnSpPr>
          <p:cNvPr id="5" name="Straight Connector 4"/>
          <p:cNvCxnSpPr/>
          <p:nvPr/>
        </p:nvCxnSpPr>
        <p:spPr>
          <a:xfrm>
            <a:off x="1956391" y="1690688"/>
            <a:ext cx="63795" cy="42635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020186" y="5954233"/>
            <a:ext cx="7995684"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Arc 7"/>
          <p:cNvSpPr/>
          <p:nvPr/>
        </p:nvSpPr>
        <p:spPr>
          <a:xfrm rot="16200000">
            <a:off x="6177571" y="-2445434"/>
            <a:ext cx="7400149" cy="15672392"/>
          </a:xfrm>
          <a:prstGeom prst="arc">
            <a:avLst>
              <a:gd name="adj1" fmla="val 16200000"/>
              <a:gd name="adj2" fmla="val 21447734"/>
            </a:avLst>
          </a:prstGeom>
          <a:solidFill>
            <a:schemeClr val="bg1"/>
          </a:solid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rot="16200000">
            <a:off x="-180224" y="3468518"/>
            <a:ext cx="3346557" cy="707886"/>
          </a:xfrm>
          <a:prstGeom prst="rect">
            <a:avLst/>
          </a:prstGeom>
          <a:noFill/>
        </p:spPr>
        <p:txBody>
          <a:bodyPr wrap="none" rtlCol="0">
            <a:spAutoFit/>
          </a:bodyPr>
          <a:lstStyle/>
          <a:p>
            <a:r>
              <a:rPr lang="en-US" sz="4000" dirty="0" smtClean="0"/>
              <a:t>Enzymatic Rate</a:t>
            </a:r>
            <a:endParaRPr lang="en-US" sz="4000" dirty="0"/>
          </a:p>
        </p:txBody>
      </p:sp>
      <p:sp>
        <p:nvSpPr>
          <p:cNvPr id="11" name="TextBox 10"/>
          <p:cNvSpPr txBox="1"/>
          <p:nvPr/>
        </p:nvSpPr>
        <p:spPr>
          <a:xfrm>
            <a:off x="3402921" y="6150114"/>
            <a:ext cx="5230214" cy="707886"/>
          </a:xfrm>
          <a:prstGeom prst="rect">
            <a:avLst/>
          </a:prstGeom>
          <a:noFill/>
        </p:spPr>
        <p:txBody>
          <a:bodyPr wrap="none" rtlCol="0">
            <a:spAutoFit/>
          </a:bodyPr>
          <a:lstStyle/>
          <a:p>
            <a:r>
              <a:rPr lang="en-US" sz="4000" smtClean="0"/>
              <a:t>Substrate Concentration</a:t>
            </a:r>
            <a:endParaRPr lang="en-US" sz="4000"/>
          </a:p>
        </p:txBody>
      </p:sp>
      <p:sp>
        <p:nvSpPr>
          <p:cNvPr id="12" name="Freeform 11"/>
          <p:cNvSpPr/>
          <p:nvPr/>
        </p:nvSpPr>
        <p:spPr>
          <a:xfrm>
            <a:off x="2020186" y="1701209"/>
            <a:ext cx="7485321" cy="4253024"/>
          </a:xfrm>
          <a:custGeom>
            <a:avLst/>
            <a:gdLst>
              <a:gd name="connsiteX0" fmla="*/ 0 w 7464056"/>
              <a:gd name="connsiteY0" fmla="*/ 4146698 h 4234311"/>
              <a:gd name="connsiteX1" fmla="*/ 2743200 w 7464056"/>
              <a:gd name="connsiteY1" fmla="*/ 3785191 h 4234311"/>
              <a:gd name="connsiteX2" fmla="*/ 4125433 w 7464056"/>
              <a:gd name="connsiteY2" fmla="*/ 659219 h 4234311"/>
              <a:gd name="connsiteX3" fmla="*/ 7464056 w 7464056"/>
              <a:gd name="connsiteY3" fmla="*/ 0 h 4234311"/>
            </a:gdLst>
            <a:ahLst/>
            <a:cxnLst>
              <a:cxn ang="0">
                <a:pos x="connsiteX0" y="connsiteY0"/>
              </a:cxn>
              <a:cxn ang="0">
                <a:pos x="connsiteX1" y="connsiteY1"/>
              </a:cxn>
              <a:cxn ang="0">
                <a:pos x="connsiteX2" y="connsiteY2"/>
              </a:cxn>
              <a:cxn ang="0">
                <a:pos x="connsiteX3" y="connsiteY3"/>
              </a:cxn>
            </a:cxnLst>
            <a:rect l="l" t="t" r="r" b="b"/>
            <a:pathLst>
              <a:path w="7464056" h="4234311">
                <a:moveTo>
                  <a:pt x="0" y="4146698"/>
                </a:moveTo>
                <a:cubicBezTo>
                  <a:pt x="1027814" y="4256567"/>
                  <a:pt x="2055628" y="4366437"/>
                  <a:pt x="2743200" y="3785191"/>
                </a:cubicBezTo>
                <a:cubicBezTo>
                  <a:pt x="3430772" y="3203945"/>
                  <a:pt x="3338624" y="1290084"/>
                  <a:pt x="4125433" y="659219"/>
                </a:cubicBezTo>
                <a:cubicBezTo>
                  <a:pt x="4912242" y="28354"/>
                  <a:pt x="6804838" y="113414"/>
                  <a:pt x="7464056" y="0"/>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80614" y="1531088"/>
            <a:ext cx="1871330" cy="4423145"/>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712351" y="819132"/>
            <a:ext cx="1383649" cy="646331"/>
          </a:xfrm>
          <a:prstGeom prst="rect">
            <a:avLst/>
          </a:prstGeom>
          <a:noFill/>
        </p:spPr>
        <p:txBody>
          <a:bodyPr wrap="none" rtlCol="0">
            <a:spAutoFit/>
          </a:bodyPr>
          <a:lstStyle/>
          <a:p>
            <a:pPr algn="ctr"/>
            <a:r>
              <a:rPr lang="en-US" dirty="0" smtClean="0"/>
              <a:t>Physiological</a:t>
            </a:r>
          </a:p>
          <a:p>
            <a:pPr algn="ctr"/>
            <a:r>
              <a:rPr lang="en-US" dirty="0" smtClean="0"/>
              <a:t>Range </a:t>
            </a:r>
            <a:endParaRPr lang="en-US" dirty="0"/>
          </a:p>
        </p:txBody>
      </p:sp>
      <p:cxnSp>
        <p:nvCxnSpPr>
          <p:cNvPr id="16" name="Straight Arrow Connector 15"/>
          <p:cNvCxnSpPr/>
          <p:nvPr/>
        </p:nvCxnSpPr>
        <p:spPr>
          <a:xfrm flipH="1" flipV="1">
            <a:off x="3572540" y="3444949"/>
            <a:ext cx="1467293" cy="1190846"/>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170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an enzyme is catalytically activated</a:t>
            </a:r>
            <a:r>
              <a:rPr lang="is-IS" dirty="0" smtClean="0"/>
              <a:t>…</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It reduces </a:t>
            </a:r>
            <a:r>
              <a:rPr lang="en-US" dirty="0" smtClean="0">
                <a:latin typeface="Symbol" charset="2"/>
                <a:ea typeface="Symbol" charset="2"/>
                <a:cs typeface="Symbol" charset="2"/>
              </a:rPr>
              <a:t>D</a:t>
            </a:r>
            <a:r>
              <a:rPr lang="en-US" dirty="0" smtClean="0"/>
              <a:t>G of the reaction, but </a:t>
            </a:r>
            <a:r>
              <a:rPr lang="en-US" b="1" u="sng" dirty="0" smtClean="0"/>
              <a:t>does not </a:t>
            </a:r>
            <a:r>
              <a:rPr lang="en-US" dirty="0" smtClean="0"/>
              <a:t>change the rate</a:t>
            </a:r>
          </a:p>
          <a:p>
            <a:pPr marL="514350" indent="-514350">
              <a:buFont typeface="+mj-lt"/>
              <a:buAutoNum type="alphaUcPeriod"/>
            </a:pPr>
            <a:r>
              <a:rPr lang="en-US" dirty="0"/>
              <a:t>It reduces </a:t>
            </a:r>
            <a:r>
              <a:rPr lang="en-US" dirty="0">
                <a:latin typeface="Symbol" charset="2"/>
                <a:ea typeface="Symbol" charset="2"/>
                <a:cs typeface="Symbol" charset="2"/>
              </a:rPr>
              <a:t>D</a:t>
            </a:r>
            <a:r>
              <a:rPr lang="en-US" dirty="0"/>
              <a:t>G of the reaction, </a:t>
            </a:r>
            <a:r>
              <a:rPr lang="en-US" dirty="0" smtClean="0"/>
              <a:t>and </a:t>
            </a:r>
            <a:r>
              <a:rPr lang="en-US" b="1" u="sng" dirty="0" smtClean="0"/>
              <a:t>does</a:t>
            </a:r>
            <a:r>
              <a:rPr lang="en-US" dirty="0" smtClean="0"/>
              <a:t> changes the rate</a:t>
            </a:r>
          </a:p>
          <a:p>
            <a:pPr marL="514350" indent="-514350">
              <a:buFont typeface="+mj-lt"/>
              <a:buAutoNum type="alphaUcPeriod"/>
            </a:pPr>
            <a:r>
              <a:rPr lang="en-US" dirty="0" smtClean="0"/>
              <a:t>It doesn’t change the </a:t>
            </a:r>
            <a:r>
              <a:rPr lang="en-US" dirty="0" smtClean="0">
                <a:latin typeface="Symbol" charset="2"/>
                <a:ea typeface="Symbol" charset="2"/>
                <a:cs typeface="Symbol" charset="2"/>
              </a:rPr>
              <a:t>D</a:t>
            </a:r>
            <a:r>
              <a:rPr lang="en-US" dirty="0" smtClean="0"/>
              <a:t>G of the reaction, and </a:t>
            </a:r>
            <a:r>
              <a:rPr lang="en-US" b="1" u="sng" dirty="0" smtClean="0"/>
              <a:t>does not </a:t>
            </a:r>
            <a:r>
              <a:rPr lang="en-US" dirty="0" smtClean="0"/>
              <a:t>change the rate</a:t>
            </a:r>
          </a:p>
          <a:p>
            <a:pPr marL="514350" indent="-514350">
              <a:buFont typeface="+mj-lt"/>
              <a:buAutoNum type="alphaUcPeriod"/>
            </a:pPr>
            <a:r>
              <a:rPr lang="en-US" dirty="0" smtClean="0"/>
              <a:t>It doesn't</a:t>
            </a:r>
            <a:r>
              <a:rPr lang="en-US" dirty="0"/>
              <a:t> </a:t>
            </a:r>
            <a:r>
              <a:rPr lang="en-US" dirty="0" smtClean="0"/>
              <a:t>change the </a:t>
            </a:r>
            <a:r>
              <a:rPr lang="en-US" dirty="0" smtClean="0">
                <a:latin typeface="Symbol" charset="2"/>
                <a:ea typeface="Symbol" charset="2"/>
                <a:cs typeface="Symbol" charset="2"/>
              </a:rPr>
              <a:t>D</a:t>
            </a:r>
            <a:r>
              <a:rPr lang="en-US" dirty="0" smtClean="0"/>
              <a:t>G </a:t>
            </a:r>
            <a:r>
              <a:rPr lang="en-US" dirty="0"/>
              <a:t>of the reaction, but </a:t>
            </a:r>
            <a:r>
              <a:rPr lang="en-US" b="1" u="sng" dirty="0"/>
              <a:t>does</a:t>
            </a:r>
            <a:r>
              <a:rPr lang="en-US" dirty="0"/>
              <a:t> not change the </a:t>
            </a:r>
            <a:r>
              <a:rPr lang="en-US" dirty="0" smtClean="0"/>
              <a:t>rate</a:t>
            </a:r>
            <a:endParaRPr lang="en-US" dirty="0"/>
          </a:p>
        </p:txBody>
      </p:sp>
    </p:spTree>
    <p:extLst>
      <p:ext uri="{BB962C8B-B14F-4D97-AF65-F5344CB8AC3E}">
        <p14:creationId xmlns:p14="http://schemas.microsoft.com/office/powerpoint/2010/main" val="17518265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Enzymes are Regulated by Several Mechanisms</a:t>
            </a:r>
            <a:endParaRPr lang="en-US" dirty="0"/>
          </a:p>
        </p:txBody>
      </p:sp>
      <p:sp>
        <p:nvSpPr>
          <p:cNvPr id="3" name="Content Placeholder 2"/>
          <p:cNvSpPr>
            <a:spLocks noGrp="1"/>
          </p:cNvSpPr>
          <p:nvPr>
            <p:ph idx="1"/>
          </p:nvPr>
        </p:nvSpPr>
        <p:spPr/>
        <p:txBody>
          <a:bodyPr/>
          <a:lstStyle/>
          <a:p>
            <a:r>
              <a:rPr lang="en-US" dirty="0" smtClean="0"/>
              <a:t>Substrate/Product Concentrations</a:t>
            </a:r>
          </a:p>
          <a:p>
            <a:r>
              <a:rPr lang="en-US" dirty="0" smtClean="0"/>
              <a:t>Allosteric Control</a:t>
            </a:r>
          </a:p>
          <a:p>
            <a:r>
              <a:rPr lang="en-US" dirty="0" smtClean="0"/>
              <a:t>Catalytic Activation</a:t>
            </a:r>
          </a:p>
          <a:p>
            <a:r>
              <a:rPr lang="en-US" dirty="0" smtClean="0"/>
              <a:t>Enzyme Location</a:t>
            </a:r>
          </a:p>
          <a:p>
            <a:r>
              <a:rPr lang="en-US" dirty="0" smtClean="0"/>
              <a:t>Enzyme Levels</a:t>
            </a:r>
          </a:p>
          <a:p>
            <a:pPr lvl="1"/>
            <a:r>
              <a:rPr lang="en-US" dirty="0" smtClean="0"/>
              <a:t>Protein Level -&gt; Translation/Degradation</a:t>
            </a:r>
          </a:p>
          <a:p>
            <a:r>
              <a:rPr lang="en-US" dirty="0" smtClean="0"/>
              <a:t>Transcriptional Regulation</a:t>
            </a:r>
            <a:endParaRPr lang="en-US" dirty="0"/>
          </a:p>
        </p:txBody>
      </p:sp>
      <p:sp>
        <p:nvSpPr>
          <p:cNvPr id="4" name="Right Triangle 3"/>
          <p:cNvSpPr/>
          <p:nvPr/>
        </p:nvSpPr>
        <p:spPr>
          <a:xfrm>
            <a:off x="9422969" y="1255363"/>
            <a:ext cx="991892" cy="4277532"/>
          </a:xfrm>
          <a:prstGeom prst="r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422969" y="5807631"/>
            <a:ext cx="1361463" cy="369332"/>
          </a:xfrm>
          <a:prstGeom prst="rect">
            <a:avLst/>
          </a:prstGeom>
          <a:noFill/>
        </p:spPr>
        <p:txBody>
          <a:bodyPr wrap="none" rtlCol="0">
            <a:spAutoFit/>
          </a:bodyPr>
          <a:lstStyle/>
          <a:p>
            <a:r>
              <a:rPr lang="en-US" smtClean="0"/>
              <a:t>Permanence</a:t>
            </a:r>
            <a:endParaRPr lang="en-US"/>
          </a:p>
        </p:txBody>
      </p:sp>
      <p:sp>
        <p:nvSpPr>
          <p:cNvPr id="6" name="Right Triangle 5"/>
          <p:cNvSpPr/>
          <p:nvPr/>
        </p:nvSpPr>
        <p:spPr>
          <a:xfrm rot="10800000">
            <a:off x="9607754" y="1255363"/>
            <a:ext cx="991892" cy="4277532"/>
          </a:xfrm>
          <a:prstGeom prst="r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536438" y="843240"/>
            <a:ext cx="764953" cy="369332"/>
          </a:xfrm>
          <a:prstGeom prst="rect">
            <a:avLst/>
          </a:prstGeom>
          <a:noFill/>
        </p:spPr>
        <p:txBody>
          <a:bodyPr wrap="none" rtlCol="0">
            <a:spAutoFit/>
          </a:bodyPr>
          <a:lstStyle/>
          <a:p>
            <a:r>
              <a:rPr lang="en-US" smtClean="0"/>
              <a:t>Speed</a:t>
            </a:r>
            <a:endParaRPr lang="en-US" dirty="0"/>
          </a:p>
        </p:txBody>
      </p:sp>
    </p:spTree>
    <p:extLst>
      <p:ext uri="{BB962C8B-B14F-4D97-AF65-F5344CB8AC3E}">
        <p14:creationId xmlns:p14="http://schemas.microsoft.com/office/powerpoint/2010/main" val="12670401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linds(horizontal)">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Graded Quiz Question #1</a:t>
            </a:r>
            <a:endParaRPr lang="en-US" dirty="0"/>
          </a:p>
        </p:txBody>
      </p:sp>
      <p:sp>
        <p:nvSpPr>
          <p:cNvPr id="3" name="Content Placeholder 2"/>
          <p:cNvSpPr>
            <a:spLocks noGrp="1"/>
          </p:cNvSpPr>
          <p:nvPr>
            <p:ph idx="1"/>
          </p:nvPr>
        </p:nvSpPr>
        <p:spPr/>
        <p:txBody>
          <a:bodyPr/>
          <a:lstStyle/>
          <a:p>
            <a:r>
              <a:rPr lang="en-US" dirty="0" smtClean="0"/>
              <a:t>Which macromolecule has the highest Atwater factor</a:t>
            </a:r>
          </a:p>
          <a:p>
            <a:pPr marL="971550" lvl="1" indent="-514350">
              <a:buFont typeface="+mj-lt"/>
              <a:buAutoNum type="alphaUcPeriod"/>
            </a:pPr>
            <a:r>
              <a:rPr lang="en-US" dirty="0" smtClean="0"/>
              <a:t>Carbohydrate</a:t>
            </a:r>
          </a:p>
          <a:p>
            <a:pPr marL="971550" lvl="1" indent="-514350">
              <a:buFont typeface="+mj-lt"/>
              <a:buAutoNum type="alphaUcPeriod"/>
            </a:pPr>
            <a:r>
              <a:rPr lang="en-US" dirty="0" smtClean="0"/>
              <a:t>Protein</a:t>
            </a:r>
          </a:p>
          <a:p>
            <a:pPr marL="971550" lvl="1" indent="-514350">
              <a:buFont typeface="+mj-lt"/>
              <a:buAutoNum type="alphaUcPeriod"/>
            </a:pPr>
            <a:r>
              <a:rPr lang="en-US" dirty="0" smtClean="0"/>
              <a:t>Fat</a:t>
            </a:r>
          </a:p>
          <a:p>
            <a:pPr marL="971550" lvl="1" indent="-514350">
              <a:buFont typeface="+mj-lt"/>
              <a:buAutoNum type="alphaUcPeriod"/>
            </a:pPr>
            <a:r>
              <a:rPr lang="en-US" dirty="0" smtClean="0"/>
              <a:t>They are all the same</a:t>
            </a:r>
            <a:endParaRPr lang="en-US" dirty="0"/>
          </a:p>
        </p:txBody>
      </p:sp>
    </p:spTree>
    <p:extLst>
      <p:ext uri="{BB962C8B-B14F-4D97-AF65-F5344CB8AC3E}">
        <p14:creationId xmlns:p14="http://schemas.microsoft.com/office/powerpoint/2010/main" val="3687670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is an example of allosteric control of glycogen synthase?</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Increasing the intracellular level of the substrate UDP-glucose makes GS add UDP-glucose to glycogen more rapidly</a:t>
            </a:r>
          </a:p>
          <a:p>
            <a:pPr marL="514350" indent="-514350">
              <a:buFont typeface="+mj-lt"/>
              <a:buAutoNum type="alphaUcPeriod"/>
            </a:pPr>
            <a:r>
              <a:rPr lang="en-US" dirty="0" smtClean="0"/>
              <a:t>The transcription factor SREBP1c increases the amount of glycogen synthase in the cell</a:t>
            </a:r>
          </a:p>
          <a:p>
            <a:pPr marL="514350" indent="-514350">
              <a:buFont typeface="+mj-lt"/>
              <a:buAutoNum type="alphaUcPeriod"/>
            </a:pPr>
            <a:r>
              <a:rPr lang="en-US" dirty="0" smtClean="0"/>
              <a:t>The non-substrate glucose-6-phosphate increases of GS activity</a:t>
            </a:r>
          </a:p>
          <a:p>
            <a:pPr marL="514350" indent="-514350">
              <a:buFont typeface="+mj-lt"/>
              <a:buAutoNum type="alphaUcPeriod"/>
            </a:pPr>
            <a:r>
              <a:rPr lang="en-US" dirty="0" smtClean="0"/>
              <a:t>Both A and C</a:t>
            </a:r>
          </a:p>
          <a:p>
            <a:pPr marL="514350" indent="-514350">
              <a:buFont typeface="+mj-lt"/>
              <a:buAutoNum type="alphaUcPeriod"/>
            </a:pPr>
            <a:endParaRPr lang="en-US" dirty="0"/>
          </a:p>
        </p:txBody>
      </p:sp>
    </p:spTree>
    <p:extLst>
      <p:ext uri="{BB962C8B-B14F-4D97-AF65-F5344CB8AC3E}">
        <p14:creationId xmlns:p14="http://schemas.microsoft.com/office/powerpoint/2010/main" val="3552457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Cellular Transport Mechanisms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51352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Cellular transport</a:t>
            </a:r>
            <a:endParaRPr lang="en-US" dirty="0"/>
          </a:p>
        </p:txBody>
      </p:sp>
      <p:sp>
        <p:nvSpPr>
          <p:cNvPr id="3" name="Content Placeholder 2"/>
          <p:cNvSpPr>
            <a:spLocks noGrp="1"/>
          </p:cNvSpPr>
          <p:nvPr>
            <p:ph idx="1"/>
          </p:nvPr>
        </p:nvSpPr>
        <p:spPr>
          <a:xfrm>
            <a:off x="838201" y="1825625"/>
            <a:ext cx="4248586" cy="4351338"/>
          </a:xfrm>
        </p:spPr>
        <p:txBody>
          <a:bodyPr>
            <a:normAutofit lnSpcReduction="10000"/>
          </a:bodyPr>
          <a:lstStyle/>
          <a:p>
            <a:r>
              <a:rPr lang="en-US" dirty="0" smtClean="0"/>
              <a:t>Cells are impermeable to many nutrients</a:t>
            </a:r>
          </a:p>
          <a:p>
            <a:r>
              <a:rPr lang="en-US" dirty="0" smtClean="0"/>
              <a:t>Transport can:</a:t>
            </a:r>
          </a:p>
          <a:p>
            <a:pPr lvl="1"/>
            <a:r>
              <a:rPr lang="en-US" dirty="0" smtClean="0"/>
              <a:t>Follow concentration gradient </a:t>
            </a:r>
          </a:p>
          <a:p>
            <a:pPr lvl="2"/>
            <a:r>
              <a:rPr lang="en-US" dirty="0"/>
              <a:t>P</a:t>
            </a:r>
            <a:r>
              <a:rPr lang="en-US" dirty="0" smtClean="0"/>
              <a:t>assive transport</a:t>
            </a:r>
          </a:p>
          <a:p>
            <a:pPr lvl="1"/>
            <a:r>
              <a:rPr lang="en-US" dirty="0" smtClean="0"/>
              <a:t>Push against concentration gradient</a:t>
            </a:r>
          </a:p>
          <a:p>
            <a:pPr lvl="2"/>
            <a:r>
              <a:rPr lang="en-US" dirty="0" smtClean="0"/>
              <a:t>Active transport</a:t>
            </a:r>
          </a:p>
          <a:p>
            <a:r>
              <a:rPr lang="en-US" dirty="0" smtClean="0"/>
              <a:t>Same concepts are true for mitochondrial transport</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5086786" y="2037759"/>
            <a:ext cx="7105214" cy="3384845"/>
          </a:xfrm>
          <a:prstGeom prst="rect">
            <a:avLst/>
          </a:prstGeom>
        </p:spPr>
      </p:pic>
    </p:spTree>
    <p:extLst>
      <p:ext uri="{BB962C8B-B14F-4D97-AF65-F5344CB8AC3E}">
        <p14:creationId xmlns:p14="http://schemas.microsoft.com/office/powerpoint/2010/main" val="9444058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linds(horizontal)">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blinds(horizontal)">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Energy from Active Transport Can Come from Several Sources</a:t>
            </a:r>
            <a:endParaRPr lang="en-US" dirty="0"/>
          </a:p>
        </p:txBody>
      </p:sp>
      <p:pic>
        <p:nvPicPr>
          <p:cNvPr id="5" name="Picture 4"/>
          <p:cNvPicPr>
            <a:picLocks noChangeAspect="1"/>
          </p:cNvPicPr>
          <p:nvPr/>
        </p:nvPicPr>
        <p:blipFill>
          <a:blip r:embed="rId2"/>
          <a:stretch>
            <a:fillRect/>
          </a:stretch>
        </p:blipFill>
        <p:spPr>
          <a:xfrm>
            <a:off x="1492250" y="1690688"/>
            <a:ext cx="9207500" cy="5080000"/>
          </a:xfrm>
          <a:prstGeom prst="rect">
            <a:avLst/>
          </a:prstGeom>
        </p:spPr>
      </p:pic>
    </p:spTree>
    <p:extLst>
      <p:ext uri="{BB962C8B-B14F-4D97-AF65-F5344CB8AC3E}">
        <p14:creationId xmlns:p14="http://schemas.microsoft.com/office/powerpoint/2010/main" val="21351068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Altering Cellular Transport</a:t>
            </a:r>
            <a:endParaRPr lang="en-US" dirty="0"/>
          </a:p>
        </p:txBody>
      </p:sp>
      <p:sp>
        <p:nvSpPr>
          <p:cNvPr id="3" name="Content Placeholder 2"/>
          <p:cNvSpPr>
            <a:spLocks noGrp="1"/>
          </p:cNvSpPr>
          <p:nvPr>
            <p:ph idx="1"/>
          </p:nvPr>
        </p:nvSpPr>
        <p:spPr/>
        <p:txBody>
          <a:bodyPr/>
          <a:lstStyle/>
          <a:p>
            <a:r>
              <a:rPr lang="en-US" dirty="0" smtClean="0"/>
              <a:t>With the folks nearby think of as many ways as you can by which you could increase cellular transport of a nutrient (I can think of 5)</a:t>
            </a:r>
          </a:p>
          <a:p>
            <a:endParaRPr lang="en-US" dirty="0"/>
          </a:p>
        </p:txBody>
      </p:sp>
    </p:spTree>
    <p:extLst>
      <p:ext uri="{BB962C8B-B14F-4D97-AF65-F5344CB8AC3E}">
        <p14:creationId xmlns:p14="http://schemas.microsoft.com/office/powerpoint/2010/main" val="1204478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Several Levels of Metabolic Control</a:t>
            </a:r>
            <a:endParaRPr lang="en-US" dirty="0"/>
          </a:p>
        </p:txBody>
      </p:sp>
      <p:sp>
        <p:nvSpPr>
          <p:cNvPr id="3" name="Content Placeholder 2"/>
          <p:cNvSpPr>
            <a:spLocks noGrp="1"/>
          </p:cNvSpPr>
          <p:nvPr>
            <p:ph idx="1"/>
          </p:nvPr>
        </p:nvSpPr>
        <p:spPr/>
        <p:txBody>
          <a:bodyPr/>
          <a:lstStyle/>
          <a:p>
            <a:r>
              <a:rPr lang="en-US" dirty="0" smtClean="0"/>
              <a:t>Intracellular</a:t>
            </a:r>
          </a:p>
          <a:p>
            <a:pPr lvl="1"/>
            <a:r>
              <a:rPr lang="en-US" dirty="0" smtClean="0"/>
              <a:t>Substrate and products</a:t>
            </a:r>
          </a:p>
          <a:p>
            <a:pPr lvl="1"/>
            <a:r>
              <a:rPr lang="en-US" dirty="0" smtClean="0"/>
              <a:t>Allosteric activators/inhibitors</a:t>
            </a:r>
          </a:p>
          <a:p>
            <a:pPr lvl="1"/>
            <a:r>
              <a:rPr lang="en-US" dirty="0" smtClean="0"/>
              <a:t>Metabolites that activate post-translational modifications</a:t>
            </a:r>
          </a:p>
          <a:p>
            <a:pPr lvl="1"/>
            <a:r>
              <a:rPr lang="en-US" dirty="0" smtClean="0"/>
              <a:t>Transcription factors that respond to metabolite levels</a:t>
            </a:r>
          </a:p>
          <a:p>
            <a:r>
              <a:rPr lang="en-US" dirty="0" smtClean="0"/>
              <a:t>Integrated metabolic control</a:t>
            </a:r>
          </a:p>
          <a:p>
            <a:pPr lvl="1"/>
            <a:r>
              <a:rPr lang="en-US" dirty="0" smtClean="0"/>
              <a:t>Endocrine signaling</a:t>
            </a:r>
          </a:p>
          <a:p>
            <a:pPr lvl="1"/>
            <a:r>
              <a:rPr lang="en-US" dirty="0" smtClean="0"/>
              <a:t>Neural synapses</a:t>
            </a:r>
          </a:p>
          <a:p>
            <a:pPr lvl="1"/>
            <a:endParaRPr lang="en-US" dirty="0" smtClean="0"/>
          </a:p>
          <a:p>
            <a:pPr lvl="1"/>
            <a:endParaRPr lang="en-US" dirty="0"/>
          </a:p>
        </p:txBody>
      </p:sp>
    </p:spTree>
    <p:extLst>
      <p:ext uri="{BB962C8B-B14F-4D97-AF65-F5344CB8AC3E}">
        <p14:creationId xmlns:p14="http://schemas.microsoft.com/office/powerpoint/2010/main" val="6807497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Post-Translational Metabolic Control System</a:t>
            </a:r>
            <a:endParaRPr lang="en-US" dirty="0"/>
          </a:p>
        </p:txBody>
      </p:sp>
      <p:sp>
        <p:nvSpPr>
          <p:cNvPr id="3" name="Content Placeholder 2"/>
          <p:cNvSpPr>
            <a:spLocks noGrp="1"/>
          </p:cNvSpPr>
          <p:nvPr>
            <p:ph idx="1"/>
          </p:nvPr>
        </p:nvSpPr>
        <p:spPr>
          <a:xfrm>
            <a:off x="838200" y="1825625"/>
            <a:ext cx="3329763" cy="4351338"/>
          </a:xfrm>
        </p:spPr>
        <p:txBody>
          <a:bodyPr/>
          <a:lstStyle/>
          <a:p>
            <a:r>
              <a:rPr lang="en-US" dirty="0" smtClean="0"/>
              <a:t>AMP activated protein kinase (AMPK)</a:t>
            </a:r>
          </a:p>
          <a:p>
            <a:r>
              <a:rPr lang="en-US" dirty="0" smtClean="0"/>
              <a:t>Activated when AMP/ATP level is high</a:t>
            </a:r>
          </a:p>
          <a:p>
            <a:r>
              <a:rPr lang="en-US" dirty="0" smtClean="0"/>
              <a:t>What sorts of things would you expect this kinase may regulate?</a:t>
            </a:r>
            <a:endParaRPr lang="en-US" dirty="0"/>
          </a:p>
        </p:txBody>
      </p:sp>
      <p:pic>
        <p:nvPicPr>
          <p:cNvPr id="6" name="Picture 5"/>
          <p:cNvPicPr>
            <a:picLocks noChangeAspect="1"/>
          </p:cNvPicPr>
          <p:nvPr/>
        </p:nvPicPr>
        <p:blipFill>
          <a:blip r:embed="rId2"/>
          <a:stretch>
            <a:fillRect/>
          </a:stretch>
        </p:blipFill>
        <p:spPr>
          <a:xfrm>
            <a:off x="4343137" y="1371047"/>
            <a:ext cx="7487358" cy="5157344"/>
          </a:xfrm>
          <a:prstGeom prst="rect">
            <a:avLst/>
          </a:prstGeom>
        </p:spPr>
      </p:pic>
    </p:spTree>
    <p:extLst>
      <p:ext uri="{BB962C8B-B14F-4D97-AF65-F5344CB8AC3E}">
        <p14:creationId xmlns:p14="http://schemas.microsoft.com/office/powerpoint/2010/main" val="1022836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Transcriptional Control System </a:t>
            </a:r>
            <a:endParaRPr lang="en-US" dirty="0"/>
          </a:p>
        </p:txBody>
      </p:sp>
      <p:pic>
        <p:nvPicPr>
          <p:cNvPr id="7" name="Picture 6"/>
          <p:cNvPicPr>
            <a:picLocks noChangeAspect="1"/>
          </p:cNvPicPr>
          <p:nvPr/>
        </p:nvPicPr>
        <p:blipFill>
          <a:blip r:embed="rId2"/>
          <a:stretch>
            <a:fillRect/>
          </a:stretch>
        </p:blipFill>
        <p:spPr>
          <a:xfrm>
            <a:off x="2974917" y="1928932"/>
            <a:ext cx="6242166" cy="4929068"/>
          </a:xfrm>
          <a:prstGeom prst="rect">
            <a:avLst/>
          </a:prstGeom>
        </p:spPr>
      </p:pic>
      <p:sp>
        <p:nvSpPr>
          <p:cNvPr id="8" name="Rectangle 7"/>
          <p:cNvSpPr/>
          <p:nvPr/>
        </p:nvSpPr>
        <p:spPr>
          <a:xfrm>
            <a:off x="7634177" y="1690688"/>
            <a:ext cx="1913860" cy="494402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03223" y="1524950"/>
            <a:ext cx="1913860" cy="80796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889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endocrine regulation of nutrition</a:t>
            </a:r>
            <a:endParaRPr lang="en-US" dirty="0"/>
          </a:p>
        </p:txBody>
      </p:sp>
      <p:sp>
        <p:nvSpPr>
          <p:cNvPr id="4" name="Text Placeholder 3"/>
          <p:cNvSpPr>
            <a:spLocks noGrp="1"/>
          </p:cNvSpPr>
          <p:nvPr>
            <p:ph type="body" idx="1"/>
          </p:nvPr>
        </p:nvSpPr>
        <p:spPr/>
        <p:txBody>
          <a:bodyPr/>
          <a:lstStyle/>
          <a:p>
            <a:r>
              <a:rPr lang="en-US" dirty="0" smtClean="0"/>
              <a:t>Hormones</a:t>
            </a:r>
            <a:endParaRPr lang="en-US" dirty="0"/>
          </a:p>
        </p:txBody>
      </p:sp>
      <p:sp>
        <p:nvSpPr>
          <p:cNvPr id="3" name="Content Placeholder 2"/>
          <p:cNvSpPr>
            <a:spLocks noGrp="1"/>
          </p:cNvSpPr>
          <p:nvPr>
            <p:ph sz="half" idx="2"/>
          </p:nvPr>
        </p:nvSpPr>
        <p:spPr/>
        <p:txBody>
          <a:bodyPr/>
          <a:lstStyle/>
          <a:p>
            <a:r>
              <a:rPr lang="en-US" dirty="0" smtClean="0"/>
              <a:t>Postprandial</a:t>
            </a:r>
          </a:p>
          <a:p>
            <a:pPr lvl="1"/>
            <a:r>
              <a:rPr lang="en-US" dirty="0" smtClean="0"/>
              <a:t>Insulin</a:t>
            </a:r>
          </a:p>
          <a:p>
            <a:r>
              <a:rPr lang="en-US" dirty="0" smtClean="0"/>
              <a:t>Fasting:</a:t>
            </a:r>
          </a:p>
          <a:p>
            <a:pPr lvl="1"/>
            <a:r>
              <a:rPr lang="en-US" dirty="0" smtClean="0"/>
              <a:t>Glucagon – short term glucose</a:t>
            </a:r>
          </a:p>
          <a:p>
            <a:pPr lvl="1"/>
            <a:r>
              <a:rPr lang="en-US" dirty="0" smtClean="0"/>
              <a:t>Adrenaline – glucose for muscle</a:t>
            </a:r>
          </a:p>
          <a:p>
            <a:pPr lvl="1"/>
            <a:r>
              <a:rPr lang="en-US" dirty="0" smtClean="0"/>
              <a:t>Cortisol – glucose for brain</a:t>
            </a:r>
          </a:p>
          <a:p>
            <a:endParaRPr lang="en-US" dirty="0"/>
          </a:p>
        </p:txBody>
      </p:sp>
      <p:sp>
        <p:nvSpPr>
          <p:cNvPr id="5" name="Text Placeholder 4"/>
          <p:cNvSpPr>
            <a:spLocks noGrp="1"/>
          </p:cNvSpPr>
          <p:nvPr>
            <p:ph type="body" sz="quarter" idx="3"/>
          </p:nvPr>
        </p:nvSpPr>
        <p:spPr/>
        <p:txBody>
          <a:bodyPr/>
          <a:lstStyle/>
          <a:p>
            <a:r>
              <a:rPr lang="en-US" dirty="0" smtClean="0"/>
              <a:t>Metabolic Processes</a:t>
            </a:r>
            <a:endParaRPr lang="en-US" dirty="0"/>
          </a:p>
        </p:txBody>
      </p:sp>
      <p:sp>
        <p:nvSpPr>
          <p:cNvPr id="6" name="Content Placeholder 5"/>
          <p:cNvSpPr>
            <a:spLocks noGrp="1"/>
          </p:cNvSpPr>
          <p:nvPr>
            <p:ph sz="quarter" idx="4"/>
          </p:nvPr>
        </p:nvSpPr>
        <p:spPr/>
        <p:txBody>
          <a:bodyPr>
            <a:normAutofit fontScale="70000" lnSpcReduction="20000"/>
          </a:bodyPr>
          <a:lstStyle/>
          <a:p>
            <a:r>
              <a:rPr lang="en-US" dirty="0" smtClean="0"/>
              <a:t>Glucose</a:t>
            </a:r>
          </a:p>
          <a:p>
            <a:pPr lvl="1"/>
            <a:r>
              <a:rPr lang="en-US" dirty="0" smtClean="0"/>
              <a:t>Gluconeogenesis</a:t>
            </a:r>
          </a:p>
          <a:p>
            <a:pPr lvl="1"/>
            <a:r>
              <a:rPr lang="en-US" dirty="0" smtClean="0"/>
              <a:t>Glucose Oxidation</a:t>
            </a:r>
          </a:p>
          <a:p>
            <a:pPr lvl="1"/>
            <a:r>
              <a:rPr lang="en-US" dirty="0" smtClean="0"/>
              <a:t>Glycogen Storage</a:t>
            </a:r>
          </a:p>
          <a:p>
            <a:pPr lvl="1"/>
            <a:r>
              <a:rPr lang="en-US" dirty="0" smtClean="0"/>
              <a:t>Glucose Transport (into Tissues)</a:t>
            </a:r>
          </a:p>
          <a:p>
            <a:r>
              <a:rPr lang="en-US" dirty="0" smtClean="0"/>
              <a:t>Lipids</a:t>
            </a:r>
          </a:p>
          <a:p>
            <a:pPr lvl="1"/>
            <a:r>
              <a:rPr lang="en-US" dirty="0" smtClean="0"/>
              <a:t>Fatty Acid Release and Export (Lipolysis)</a:t>
            </a:r>
          </a:p>
          <a:p>
            <a:pPr lvl="1"/>
            <a:r>
              <a:rPr lang="en-US" dirty="0" smtClean="0"/>
              <a:t>Fatty Acid Import</a:t>
            </a:r>
          </a:p>
          <a:p>
            <a:pPr lvl="1"/>
            <a:r>
              <a:rPr lang="en-US" dirty="0" smtClean="0"/>
              <a:t>Triglyceride Synthesis</a:t>
            </a:r>
          </a:p>
          <a:p>
            <a:pPr lvl="1"/>
            <a:r>
              <a:rPr lang="en-US" dirty="0" smtClean="0"/>
              <a:t>Fatty Acid Oxidation</a:t>
            </a:r>
          </a:p>
          <a:p>
            <a:r>
              <a:rPr lang="en-US" dirty="0" smtClean="0"/>
              <a:t>Proteins and Amino Acids</a:t>
            </a:r>
          </a:p>
          <a:p>
            <a:pPr lvl="1"/>
            <a:r>
              <a:rPr lang="en-US" dirty="0" smtClean="0"/>
              <a:t>Protein Synthesis or Breakdown</a:t>
            </a:r>
          </a:p>
          <a:p>
            <a:pPr lvl="1"/>
            <a:r>
              <a:rPr lang="en-US" dirty="0" smtClean="0"/>
              <a:t>Amino Acid Synthesis or Catabolism</a:t>
            </a:r>
            <a:endParaRPr lang="en-US" dirty="0"/>
          </a:p>
          <a:p>
            <a:pPr lvl="1"/>
            <a:r>
              <a:rPr lang="en-US" dirty="0"/>
              <a:t>Amino Acid </a:t>
            </a:r>
            <a:r>
              <a:rPr lang="en-US" dirty="0" smtClean="0"/>
              <a:t>Import or Export</a:t>
            </a:r>
            <a:endParaRPr lang="en-US" dirty="0"/>
          </a:p>
        </p:txBody>
      </p:sp>
    </p:spTree>
    <p:extLst>
      <p:ext uri="{BB962C8B-B14F-4D97-AF65-F5344CB8AC3E}">
        <p14:creationId xmlns:p14="http://schemas.microsoft.com/office/powerpoint/2010/main" val="2691194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these hormones do?</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338581"/>
              </p:ext>
            </p:extLst>
          </p:nvPr>
        </p:nvGraphicFramePr>
        <p:xfrm>
          <a:off x="604284" y="1336528"/>
          <a:ext cx="10749515" cy="4380393"/>
        </p:xfrm>
        <a:graphic>
          <a:graphicData uri="http://schemas.openxmlformats.org/drawingml/2006/table">
            <a:tbl>
              <a:tblPr firstRow="1" bandRow="1">
                <a:tableStyleId>{5C22544A-7EE6-4342-B048-85BDC9FD1C3A}</a:tableStyleId>
              </a:tblPr>
              <a:tblGrid>
                <a:gridCol w="2245242"/>
                <a:gridCol w="3062702"/>
                <a:gridCol w="2653972"/>
                <a:gridCol w="2787599"/>
              </a:tblGrid>
              <a:tr h="1063891">
                <a:tc>
                  <a:txBody>
                    <a:bodyPr/>
                    <a:lstStyle/>
                    <a:p>
                      <a:r>
                        <a:rPr lang="en-US" sz="3600" dirty="0" smtClean="0"/>
                        <a:t>Tissue</a:t>
                      </a:r>
                      <a:endParaRPr lang="en-US" sz="3600" dirty="0"/>
                    </a:p>
                  </a:txBody>
                  <a:tcPr/>
                </a:tc>
                <a:tc>
                  <a:txBody>
                    <a:bodyPr/>
                    <a:lstStyle/>
                    <a:p>
                      <a:r>
                        <a:rPr lang="en-US" sz="3600" dirty="0" smtClean="0">
                          <a:solidFill>
                            <a:schemeClr val="bg1"/>
                          </a:solidFill>
                        </a:rPr>
                        <a:t>Carbohydrate</a:t>
                      </a:r>
                      <a:r>
                        <a:rPr lang="en-US" sz="3600" baseline="0" dirty="0" smtClean="0">
                          <a:solidFill>
                            <a:schemeClr val="bg1"/>
                          </a:solidFill>
                        </a:rPr>
                        <a:t> Metabolism</a:t>
                      </a:r>
                      <a:endParaRPr lang="en-US" sz="3600" dirty="0">
                        <a:solidFill>
                          <a:schemeClr val="bg1"/>
                        </a:solidFill>
                      </a:endParaRPr>
                    </a:p>
                  </a:txBody>
                  <a:tcPr/>
                </a:tc>
                <a:tc>
                  <a:txBody>
                    <a:bodyPr/>
                    <a:lstStyle/>
                    <a:p>
                      <a:r>
                        <a:rPr lang="en-US" sz="3600" b="1" dirty="0" smtClean="0">
                          <a:solidFill>
                            <a:schemeClr val="bg1"/>
                          </a:solidFill>
                        </a:rPr>
                        <a:t>Protein Metabolism</a:t>
                      </a:r>
                      <a:endParaRPr lang="en-US" sz="3600" b="1" dirty="0">
                        <a:solidFill>
                          <a:schemeClr val="bg1"/>
                        </a:solidFill>
                      </a:endParaRPr>
                    </a:p>
                  </a:txBody>
                  <a:tcPr/>
                </a:tc>
                <a:tc>
                  <a:txBody>
                    <a:bodyPr/>
                    <a:lstStyle/>
                    <a:p>
                      <a:r>
                        <a:rPr lang="en-US" sz="3600" b="1" dirty="0" smtClean="0">
                          <a:solidFill>
                            <a:schemeClr val="bg1"/>
                          </a:solidFill>
                        </a:rPr>
                        <a:t>Lipid Metabolism</a:t>
                      </a:r>
                      <a:endParaRPr lang="en-US" sz="3600" b="1" dirty="0">
                        <a:solidFill>
                          <a:schemeClr val="bg1"/>
                        </a:solidFill>
                      </a:endParaRPr>
                    </a:p>
                  </a:txBody>
                  <a:tcPr/>
                </a:tc>
              </a:tr>
              <a:tr h="1063891">
                <a:tc>
                  <a:txBody>
                    <a:bodyPr/>
                    <a:lstStyle/>
                    <a:p>
                      <a:r>
                        <a:rPr lang="en-US" sz="3600" dirty="0" smtClean="0"/>
                        <a:t>Muscle</a:t>
                      </a:r>
                      <a:endParaRPr lang="en-US" sz="3600" dirty="0"/>
                    </a:p>
                  </a:txBody>
                  <a:tcPr/>
                </a:tc>
                <a:tc>
                  <a:txBody>
                    <a:bodyPr/>
                    <a:lstStyle/>
                    <a:p>
                      <a:endParaRPr lang="en-US"/>
                    </a:p>
                  </a:txBody>
                  <a:tcPr/>
                </a:tc>
                <a:tc>
                  <a:txBody>
                    <a:bodyPr/>
                    <a:lstStyle/>
                    <a:p>
                      <a:endParaRPr lang="en-US"/>
                    </a:p>
                  </a:txBody>
                  <a:tcPr/>
                </a:tc>
                <a:tc>
                  <a:txBody>
                    <a:bodyPr/>
                    <a:lstStyle/>
                    <a:p>
                      <a:endParaRPr lang="en-US"/>
                    </a:p>
                  </a:txBody>
                  <a:tcPr/>
                </a:tc>
              </a:tr>
              <a:tr h="1063891">
                <a:tc>
                  <a:txBody>
                    <a:bodyPr/>
                    <a:lstStyle/>
                    <a:p>
                      <a:r>
                        <a:rPr lang="en-US" sz="3600" dirty="0" smtClean="0"/>
                        <a:t>Liver</a:t>
                      </a:r>
                      <a:endParaRPr lang="en-US" sz="3600" dirty="0"/>
                    </a:p>
                  </a:txBody>
                  <a:tcPr/>
                </a:tc>
                <a:tc>
                  <a:txBody>
                    <a:bodyPr/>
                    <a:lstStyle/>
                    <a:p>
                      <a:endParaRPr lang="en-US"/>
                    </a:p>
                  </a:txBody>
                  <a:tcPr/>
                </a:tc>
                <a:tc>
                  <a:txBody>
                    <a:bodyPr/>
                    <a:lstStyle/>
                    <a:p>
                      <a:endParaRPr lang="en-US" dirty="0"/>
                    </a:p>
                  </a:txBody>
                  <a:tcPr/>
                </a:tc>
                <a:tc>
                  <a:txBody>
                    <a:bodyPr/>
                    <a:lstStyle/>
                    <a:p>
                      <a:endParaRPr lang="en-US"/>
                    </a:p>
                  </a:txBody>
                  <a:tcPr/>
                </a:tc>
              </a:tr>
              <a:tr h="1063891">
                <a:tc>
                  <a:txBody>
                    <a:bodyPr/>
                    <a:lstStyle/>
                    <a:p>
                      <a:r>
                        <a:rPr lang="en-US" sz="3600" dirty="0" smtClean="0"/>
                        <a:t>Fat</a:t>
                      </a:r>
                      <a:endParaRPr lang="en-US" sz="3600"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6598847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Graded Quiz Question #2</a:t>
            </a:r>
            <a:endParaRPr lang="en-US" dirty="0"/>
          </a:p>
        </p:txBody>
      </p:sp>
      <p:sp>
        <p:nvSpPr>
          <p:cNvPr id="3" name="Content Placeholder 2"/>
          <p:cNvSpPr>
            <a:spLocks noGrp="1"/>
          </p:cNvSpPr>
          <p:nvPr>
            <p:ph idx="1"/>
          </p:nvPr>
        </p:nvSpPr>
        <p:spPr/>
        <p:txBody>
          <a:bodyPr/>
          <a:lstStyle/>
          <a:p>
            <a:r>
              <a:rPr lang="en-US" dirty="0" smtClean="0"/>
              <a:t>Basal metabolic rate decreases with age</a:t>
            </a:r>
          </a:p>
          <a:p>
            <a:pPr marL="971550" lvl="1" indent="-514350">
              <a:buFont typeface="+mj-lt"/>
              <a:buAutoNum type="alphaUcPeriod"/>
            </a:pPr>
            <a:r>
              <a:rPr lang="en-US" dirty="0" smtClean="0"/>
              <a:t>Due to increases in fat mass</a:t>
            </a:r>
          </a:p>
          <a:p>
            <a:pPr marL="971550" lvl="1" indent="-514350">
              <a:buFont typeface="+mj-lt"/>
              <a:buAutoNum type="alphaUcPeriod"/>
            </a:pPr>
            <a:r>
              <a:rPr lang="en-US" dirty="0" smtClean="0"/>
              <a:t>Largely explained by reductions in fat free mass</a:t>
            </a:r>
          </a:p>
          <a:p>
            <a:pPr marL="971550" lvl="1" indent="-514350">
              <a:buFont typeface="+mj-lt"/>
              <a:buAutoNum type="alphaUcPeriod"/>
            </a:pPr>
            <a:r>
              <a:rPr lang="en-US" dirty="0" smtClean="0"/>
              <a:t>Due to decreases in physical activity</a:t>
            </a:r>
          </a:p>
          <a:p>
            <a:pPr marL="971550" lvl="1" indent="-514350">
              <a:buFont typeface="+mj-lt"/>
              <a:buAutoNum type="alphaUcPeriod"/>
            </a:pPr>
            <a:r>
              <a:rPr lang="en-US" dirty="0" smtClean="0"/>
              <a:t>Because of increased thermic effect of food</a:t>
            </a:r>
          </a:p>
        </p:txBody>
      </p:sp>
    </p:spTree>
    <p:extLst>
      <p:ext uri="{BB962C8B-B14F-4D97-AF65-F5344CB8AC3E}">
        <p14:creationId xmlns:p14="http://schemas.microsoft.com/office/powerpoint/2010/main" val="3252789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475563" cy="1325563"/>
          </a:xfrm>
        </p:spPr>
        <p:txBody>
          <a:bodyPr/>
          <a:lstStyle/>
          <a:p>
            <a:r>
              <a:rPr lang="en-US" dirty="0" smtClean="0"/>
              <a:t>Metabolic Control Gone Awry, the Case of Type 2 Diabetes</a:t>
            </a:r>
            <a:endParaRPr lang="en-US" dirty="0"/>
          </a:p>
        </p:txBody>
      </p:sp>
      <p:pic>
        <p:nvPicPr>
          <p:cNvPr id="3" name="Picture 2"/>
          <p:cNvPicPr>
            <a:picLocks noChangeAspect="1"/>
          </p:cNvPicPr>
          <p:nvPr/>
        </p:nvPicPr>
        <p:blipFill>
          <a:blip r:embed="rId2"/>
          <a:stretch>
            <a:fillRect/>
          </a:stretch>
        </p:blipFill>
        <p:spPr>
          <a:xfrm>
            <a:off x="3075983" y="1981200"/>
            <a:ext cx="6350000" cy="4876800"/>
          </a:xfrm>
          <a:prstGeom prst="rect">
            <a:avLst/>
          </a:prstGeom>
        </p:spPr>
      </p:pic>
    </p:spTree>
    <p:extLst>
      <p:ext uri="{BB962C8B-B14F-4D97-AF65-F5344CB8AC3E}">
        <p14:creationId xmlns:p14="http://schemas.microsoft.com/office/powerpoint/2010/main" val="551043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measure metabolic rates</a:t>
            </a:r>
            <a:endParaRPr lang="en-US" dirty="0"/>
          </a:p>
        </p:txBody>
      </p:sp>
      <p:pic>
        <p:nvPicPr>
          <p:cNvPr id="5" name="Picture 4"/>
          <p:cNvPicPr>
            <a:picLocks noChangeAspect="1"/>
          </p:cNvPicPr>
          <p:nvPr/>
        </p:nvPicPr>
        <p:blipFill>
          <a:blip r:embed="rId2"/>
          <a:stretch>
            <a:fillRect/>
          </a:stretch>
        </p:blipFill>
        <p:spPr>
          <a:xfrm>
            <a:off x="6362467" y="1690688"/>
            <a:ext cx="5586756" cy="4975704"/>
          </a:xfrm>
          <a:prstGeom prst="rect">
            <a:avLst/>
          </a:prstGeom>
        </p:spPr>
      </p:pic>
      <p:pic>
        <p:nvPicPr>
          <p:cNvPr id="8" name="Picture 7"/>
          <p:cNvPicPr>
            <a:picLocks noChangeAspect="1"/>
          </p:cNvPicPr>
          <p:nvPr/>
        </p:nvPicPr>
        <p:blipFill>
          <a:blip r:embed="rId3"/>
          <a:stretch>
            <a:fillRect/>
          </a:stretch>
        </p:blipFill>
        <p:spPr>
          <a:xfrm>
            <a:off x="0" y="1690688"/>
            <a:ext cx="6603860" cy="4667582"/>
          </a:xfrm>
          <a:prstGeom prst="rect">
            <a:avLst/>
          </a:prstGeom>
        </p:spPr>
      </p:pic>
    </p:spTree>
    <p:extLst>
      <p:ext uri="{BB962C8B-B14F-4D97-AF65-F5344CB8AC3E}">
        <p14:creationId xmlns:p14="http://schemas.microsoft.com/office/powerpoint/2010/main" val="19119210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Parts of the Metabolic Rate Metabolic Rate</a:t>
            </a:r>
            <a:endParaRPr lang="en-US" dirty="0"/>
          </a:p>
        </p:txBody>
      </p:sp>
      <p:pic>
        <p:nvPicPr>
          <p:cNvPr id="6" name="Picture 5"/>
          <p:cNvPicPr>
            <a:picLocks noChangeAspect="1"/>
          </p:cNvPicPr>
          <p:nvPr/>
        </p:nvPicPr>
        <p:blipFill>
          <a:blip r:embed="rId3"/>
          <a:stretch>
            <a:fillRect/>
          </a:stretch>
        </p:blipFill>
        <p:spPr>
          <a:xfrm>
            <a:off x="2828260" y="1499302"/>
            <a:ext cx="7197377" cy="4177852"/>
          </a:xfrm>
          <a:prstGeom prst="rect">
            <a:avLst/>
          </a:prstGeom>
        </p:spPr>
      </p:pic>
      <p:sp>
        <p:nvSpPr>
          <p:cNvPr id="7" name="Rectangle 6"/>
          <p:cNvSpPr/>
          <p:nvPr/>
        </p:nvSpPr>
        <p:spPr>
          <a:xfrm>
            <a:off x="6889898" y="1499302"/>
            <a:ext cx="4463902" cy="51673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18214" y="5929899"/>
            <a:ext cx="11355572" cy="923330"/>
          </a:xfrm>
          <a:prstGeom prst="rect">
            <a:avLst/>
          </a:prstGeom>
          <a:noFill/>
        </p:spPr>
        <p:txBody>
          <a:bodyPr wrap="square" rtlCol="0">
            <a:spAutoFit/>
          </a:bodyPr>
          <a:lstStyle/>
          <a:p>
            <a:r>
              <a:rPr lang="en-US" b="1" dirty="0" smtClean="0">
                <a:effectLst/>
              </a:rPr>
              <a:t>Maclean PS, </a:t>
            </a:r>
            <a:r>
              <a:rPr lang="en-US" b="1" dirty="0" err="1" smtClean="0">
                <a:effectLst/>
              </a:rPr>
              <a:t>Bergouignan</a:t>
            </a:r>
            <a:r>
              <a:rPr lang="en-US" b="1" dirty="0" smtClean="0">
                <a:effectLst/>
              </a:rPr>
              <a:t> A, Cornier M-A, Jackman MR.</a:t>
            </a:r>
            <a:r>
              <a:rPr lang="en-US" dirty="0" smtClean="0">
                <a:effectLst/>
              </a:rPr>
              <a:t> Biology’s response to dieting: the impetus for weight regain. </a:t>
            </a:r>
            <a:r>
              <a:rPr lang="en-US" i="1" dirty="0" smtClean="0">
                <a:effectLst/>
              </a:rPr>
              <a:t>Am. J. Physiol. </a:t>
            </a:r>
            <a:r>
              <a:rPr lang="en-US" i="1" dirty="0" err="1" smtClean="0">
                <a:effectLst/>
              </a:rPr>
              <a:t>Regul</a:t>
            </a:r>
            <a:r>
              <a:rPr lang="en-US" i="1" dirty="0" smtClean="0">
                <a:effectLst/>
              </a:rPr>
              <a:t>. </a:t>
            </a:r>
            <a:r>
              <a:rPr lang="en-US" i="1" dirty="0" err="1" smtClean="0">
                <a:effectLst/>
              </a:rPr>
              <a:t>Integr</a:t>
            </a:r>
            <a:r>
              <a:rPr lang="en-US" i="1" dirty="0" smtClean="0">
                <a:effectLst/>
              </a:rPr>
              <a:t>. Comp. Physiol.</a:t>
            </a:r>
            <a:r>
              <a:rPr lang="en-US" dirty="0" smtClean="0">
                <a:effectLst/>
              </a:rPr>
              <a:t> 2011;301(3):R581–R600. </a:t>
            </a:r>
            <a:r>
              <a:rPr lang="es-ES_tradnl" dirty="0" smtClean="0">
                <a:effectLst/>
                <a:hlinkClick r:id="rId4"/>
              </a:rPr>
              <a:t>http://dx.doi.org/10.1152/ajpregu.00755.2010</a:t>
            </a:r>
            <a:endParaRPr lang="en-US" dirty="0" smtClean="0">
              <a:effectLst/>
            </a:endParaRPr>
          </a:p>
          <a:p>
            <a:endParaRPr lang="en-US" dirty="0"/>
          </a:p>
        </p:txBody>
      </p:sp>
    </p:spTree>
    <p:extLst>
      <p:ext uri="{BB962C8B-B14F-4D97-AF65-F5344CB8AC3E}">
        <p14:creationId xmlns:p14="http://schemas.microsoft.com/office/powerpoint/2010/main" val="14671080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think over-eating alters the basal metabolic rate?</a:t>
            </a:r>
            <a:endParaRPr lang="en-US" dirty="0"/>
          </a:p>
        </p:txBody>
      </p:sp>
      <p:sp>
        <p:nvSpPr>
          <p:cNvPr id="3" name="Content Placeholder 2"/>
          <p:cNvSpPr>
            <a:spLocks noGrp="1"/>
          </p:cNvSpPr>
          <p:nvPr>
            <p:ph idx="1"/>
          </p:nvPr>
        </p:nvSpPr>
        <p:spPr/>
        <p:txBody>
          <a:bodyPr/>
          <a:lstStyle/>
          <a:p>
            <a:r>
              <a:rPr lang="en-US" dirty="0" smtClean="0"/>
              <a:t>I think metabolic rate would be lower after over-eating</a:t>
            </a:r>
          </a:p>
          <a:p>
            <a:r>
              <a:rPr lang="en-US" dirty="0" smtClean="0"/>
              <a:t>I think metabolic rate would be higher after over-eating</a:t>
            </a:r>
          </a:p>
          <a:p>
            <a:r>
              <a:rPr lang="en-US" dirty="0" smtClean="0"/>
              <a:t>What do you think fasting or caloric restriction would do to the metabolic rate?</a:t>
            </a:r>
            <a:endParaRPr lang="en-US" dirty="0"/>
          </a:p>
        </p:txBody>
      </p:sp>
    </p:spTree>
    <p:extLst>
      <p:ext uri="{BB962C8B-B14F-4D97-AF65-F5344CB8AC3E}">
        <p14:creationId xmlns:p14="http://schemas.microsoft.com/office/powerpoint/2010/main" val="4433262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Over/underfeeding and metabolic rates</a:t>
            </a:r>
            <a:endParaRPr lang="en-US" dirty="0"/>
          </a:p>
        </p:txBody>
      </p:sp>
      <p:sp>
        <p:nvSpPr>
          <p:cNvPr id="4" name="TextBox 3"/>
          <p:cNvSpPr txBox="1"/>
          <p:nvPr/>
        </p:nvSpPr>
        <p:spPr>
          <a:xfrm>
            <a:off x="838200" y="5550195"/>
            <a:ext cx="11006470" cy="923330"/>
          </a:xfrm>
          <a:prstGeom prst="rect">
            <a:avLst/>
          </a:prstGeom>
          <a:noFill/>
        </p:spPr>
        <p:txBody>
          <a:bodyPr wrap="square" rtlCol="0">
            <a:spAutoFit/>
          </a:bodyPr>
          <a:lstStyle/>
          <a:p>
            <a:r>
              <a:rPr lang="en-US" b="1" dirty="0" err="1" smtClean="0"/>
              <a:t>Le</a:t>
            </a:r>
            <a:r>
              <a:rPr lang="en-US" b="1" dirty="0" err="1" smtClean="0">
                <a:effectLst/>
              </a:rPr>
              <a:t>ibel</a:t>
            </a:r>
            <a:r>
              <a:rPr lang="en-US" b="1" dirty="0" smtClean="0">
                <a:effectLst/>
              </a:rPr>
              <a:t> R, </a:t>
            </a:r>
            <a:r>
              <a:rPr lang="en-US" b="1" dirty="0" err="1" smtClean="0">
                <a:effectLst/>
              </a:rPr>
              <a:t>Osenbaum</a:t>
            </a:r>
            <a:r>
              <a:rPr lang="en-US" b="1" dirty="0" smtClean="0">
                <a:effectLst/>
              </a:rPr>
              <a:t> MIR, </a:t>
            </a:r>
            <a:r>
              <a:rPr lang="en-US" b="1" dirty="0" err="1" smtClean="0">
                <a:effectLst/>
              </a:rPr>
              <a:t>Leibel</a:t>
            </a:r>
            <a:r>
              <a:rPr lang="en-US" b="1" dirty="0" smtClean="0">
                <a:effectLst/>
              </a:rPr>
              <a:t> RL, Rosenbaum M, Hirsch J.</a:t>
            </a:r>
            <a:r>
              <a:rPr lang="en-US" dirty="0" smtClean="0">
                <a:effectLst/>
              </a:rPr>
              <a:t> Changes in energy expenditure resulting from altered body weight. </a:t>
            </a:r>
            <a:r>
              <a:rPr lang="en-US" i="1" dirty="0" smtClean="0">
                <a:effectLst/>
              </a:rPr>
              <a:t>N. Engl. J. Med.</a:t>
            </a:r>
            <a:r>
              <a:rPr lang="en-US" dirty="0" smtClean="0">
                <a:effectLst/>
              </a:rPr>
              <a:t> 1995;332(10):621–8. </a:t>
            </a:r>
            <a:r>
              <a:rPr lang="de-DE" dirty="0" smtClean="0">
                <a:effectLst/>
                <a:hlinkClick r:id="rId2"/>
              </a:rPr>
              <a:t>http://dx.doi.org/10.1056/NEJM199503093321001</a:t>
            </a:r>
            <a:endParaRPr lang="en-US" dirty="0" smtClean="0">
              <a:effectLst/>
            </a:endParaRPr>
          </a:p>
          <a:p>
            <a:endParaRPr lang="en-US" dirty="0"/>
          </a:p>
        </p:txBody>
      </p:sp>
      <p:pic>
        <p:nvPicPr>
          <p:cNvPr id="5" name="Picture 4"/>
          <p:cNvPicPr>
            <a:picLocks noChangeAspect="1"/>
          </p:cNvPicPr>
          <p:nvPr/>
        </p:nvPicPr>
        <p:blipFill>
          <a:blip r:embed="rId3"/>
          <a:stretch>
            <a:fillRect/>
          </a:stretch>
        </p:blipFill>
        <p:spPr>
          <a:xfrm>
            <a:off x="2940050" y="1244600"/>
            <a:ext cx="6311900" cy="4368800"/>
          </a:xfrm>
          <a:prstGeom prst="rect">
            <a:avLst/>
          </a:prstGeom>
        </p:spPr>
      </p:pic>
    </p:spTree>
    <p:extLst>
      <p:ext uri="{BB962C8B-B14F-4D97-AF65-F5344CB8AC3E}">
        <p14:creationId xmlns:p14="http://schemas.microsoft.com/office/powerpoint/2010/main" val="6538105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Biggest Loser Follow-Up Study</a:t>
            </a:r>
            <a:endParaRPr lang="en-US" dirty="0"/>
          </a:p>
        </p:txBody>
      </p:sp>
      <p:pic>
        <p:nvPicPr>
          <p:cNvPr id="4" name="Picture 3"/>
          <p:cNvPicPr>
            <a:picLocks noChangeAspect="1"/>
          </p:cNvPicPr>
          <p:nvPr/>
        </p:nvPicPr>
        <p:blipFill>
          <a:blip r:embed="rId3"/>
          <a:stretch>
            <a:fillRect/>
          </a:stretch>
        </p:blipFill>
        <p:spPr>
          <a:xfrm>
            <a:off x="838200" y="1477778"/>
            <a:ext cx="4737100" cy="4965700"/>
          </a:xfrm>
          <a:prstGeom prst="rect">
            <a:avLst/>
          </a:prstGeom>
        </p:spPr>
      </p:pic>
      <p:pic>
        <p:nvPicPr>
          <p:cNvPr id="5" name="Picture 4"/>
          <p:cNvPicPr>
            <a:picLocks noChangeAspect="1"/>
          </p:cNvPicPr>
          <p:nvPr/>
        </p:nvPicPr>
        <p:blipFill>
          <a:blip r:embed="rId4"/>
          <a:stretch>
            <a:fillRect/>
          </a:stretch>
        </p:blipFill>
        <p:spPr>
          <a:xfrm>
            <a:off x="6025116" y="1985778"/>
            <a:ext cx="5207000" cy="3949700"/>
          </a:xfrm>
          <a:prstGeom prst="rect">
            <a:avLst/>
          </a:prstGeom>
        </p:spPr>
      </p:pic>
    </p:spTree>
    <p:extLst>
      <p:ext uri="{BB962C8B-B14F-4D97-AF65-F5344CB8AC3E}">
        <p14:creationId xmlns:p14="http://schemas.microsoft.com/office/powerpoint/2010/main" val="1673033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Understand what a rate limiting enzyme is, what a committed enzyme step is and what a reversible reaction is.</a:t>
            </a:r>
          </a:p>
          <a:p>
            <a:r>
              <a:rPr lang="en-US" dirty="0"/>
              <a:t>Explain the differences in speed and persistence of allosteric, post-translational and transcriptional regulation of metabolism.</a:t>
            </a:r>
          </a:p>
          <a:p>
            <a:r>
              <a:rPr lang="en-US" dirty="0"/>
              <a:t>Describe the role of cellular transport in macromolecular regulation.  Understand the differences between active and passive transport.</a:t>
            </a:r>
          </a:p>
          <a:p>
            <a:r>
              <a:rPr lang="en-US" dirty="0" smtClean="0"/>
              <a:t>Describe </a:t>
            </a:r>
            <a:r>
              <a:rPr lang="en-US" dirty="0"/>
              <a:t>how hormones alter macronutrient metabolism after a meal.</a:t>
            </a:r>
          </a:p>
          <a:p>
            <a:r>
              <a:rPr lang="en-US" dirty="0"/>
              <a:t>Explain the roles of hormones that maintain glucose levels in the fasting state.</a:t>
            </a:r>
          </a:p>
          <a:p>
            <a:r>
              <a:rPr lang="en-US" dirty="0"/>
              <a:t>Understand how metabolic rates are changed in response to diets and overfeeding</a:t>
            </a:r>
            <a:r>
              <a:rPr lang="en-US" dirty="0" smtClean="0"/>
              <a:t>.</a:t>
            </a:r>
            <a:endParaRPr lang="en-US" dirty="0"/>
          </a:p>
        </p:txBody>
      </p:sp>
    </p:spTree>
    <p:extLst>
      <p:ext uri="{BB962C8B-B14F-4D97-AF65-F5344CB8AC3E}">
        <p14:creationId xmlns:p14="http://schemas.microsoft.com/office/powerpoint/2010/main" val="14603355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Graded Quiz Question #3</a:t>
            </a:r>
            <a:endParaRPr lang="en-US" dirty="0"/>
          </a:p>
        </p:txBody>
      </p:sp>
      <p:sp>
        <p:nvSpPr>
          <p:cNvPr id="3" name="Content Placeholder 2"/>
          <p:cNvSpPr>
            <a:spLocks noGrp="1"/>
          </p:cNvSpPr>
          <p:nvPr>
            <p:ph idx="1"/>
          </p:nvPr>
        </p:nvSpPr>
        <p:spPr/>
        <p:txBody>
          <a:bodyPr/>
          <a:lstStyle/>
          <a:p>
            <a:r>
              <a:rPr lang="en-US" dirty="0" smtClean="0"/>
              <a:t>Which </a:t>
            </a:r>
            <a:r>
              <a:rPr lang="en-US" b="1" u="sng" dirty="0" smtClean="0"/>
              <a:t>is not </a:t>
            </a:r>
            <a:r>
              <a:rPr lang="en-US" dirty="0" smtClean="0"/>
              <a:t>an example of how a gene could be </a:t>
            </a:r>
            <a:r>
              <a:rPr lang="en-US" dirty="0" err="1" smtClean="0"/>
              <a:t>controlelled</a:t>
            </a:r>
            <a:r>
              <a:rPr lang="en-US" dirty="0" smtClean="0"/>
              <a:t> at the mRNA level by a nutrient.</a:t>
            </a:r>
          </a:p>
          <a:p>
            <a:pPr marL="971550" lvl="1" indent="-514350">
              <a:buFont typeface="+mj-lt"/>
              <a:buAutoNum type="alphaUcPeriod"/>
            </a:pPr>
            <a:r>
              <a:rPr lang="en-US" dirty="0" smtClean="0"/>
              <a:t>Changes in DNA methylation affect the ability of transcription factors to bind a promotor sequence</a:t>
            </a:r>
          </a:p>
          <a:p>
            <a:pPr marL="971550" lvl="1" indent="-514350">
              <a:buFont typeface="+mj-lt"/>
              <a:buAutoNum type="alphaUcPeriod"/>
            </a:pPr>
            <a:r>
              <a:rPr lang="en-US" dirty="0" smtClean="0"/>
              <a:t>A nutrient-dependent receptor such as the Vitamin D receptor binds to promotor sequences in a gene</a:t>
            </a:r>
          </a:p>
          <a:p>
            <a:pPr marL="971550" lvl="1" indent="-514350">
              <a:buFont typeface="+mj-lt"/>
              <a:buAutoNum type="alphaUcPeriod"/>
            </a:pPr>
            <a:r>
              <a:rPr lang="en-US" dirty="0" smtClean="0"/>
              <a:t>A microRNA causes degradation of a transcript</a:t>
            </a:r>
          </a:p>
          <a:p>
            <a:pPr marL="971550" lvl="1" indent="-514350">
              <a:buFont typeface="+mj-lt"/>
              <a:buAutoNum type="alphaUcPeriod"/>
            </a:pPr>
            <a:r>
              <a:rPr lang="en-US" dirty="0" smtClean="0"/>
              <a:t>A nutrient causes changes in the activity of an enzyme</a:t>
            </a:r>
            <a:endParaRPr lang="en-US" dirty="0"/>
          </a:p>
        </p:txBody>
      </p:sp>
    </p:spTree>
    <p:extLst>
      <p:ext uri="{BB962C8B-B14F-4D97-AF65-F5344CB8AC3E}">
        <p14:creationId xmlns:p14="http://schemas.microsoft.com/office/powerpoint/2010/main" val="12026425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Metabolic Control Systems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9517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Understand what a rate limiting enzyme is, what a committed enzyme step is and what a reversible reaction is.</a:t>
            </a:r>
          </a:p>
          <a:p>
            <a:r>
              <a:rPr lang="en-US" dirty="0"/>
              <a:t>Explain the differences in speed and persistence of allosteric, post-translational and transcriptional regulation of metabolism.</a:t>
            </a:r>
          </a:p>
          <a:p>
            <a:r>
              <a:rPr lang="en-US" dirty="0"/>
              <a:t>Describe the role of cellular transport in macromolecular regulation.  Understand the differences between active and passive transport.</a:t>
            </a:r>
          </a:p>
          <a:p>
            <a:r>
              <a:rPr lang="en-US" dirty="0" smtClean="0"/>
              <a:t>Describe </a:t>
            </a:r>
            <a:r>
              <a:rPr lang="en-US" dirty="0"/>
              <a:t>how hormones alter macronutrient metabolism after a meal.</a:t>
            </a:r>
          </a:p>
          <a:p>
            <a:r>
              <a:rPr lang="en-US" dirty="0"/>
              <a:t>Explain the roles of hormones that maintain glucose levels in the fasting state.</a:t>
            </a:r>
          </a:p>
          <a:p>
            <a:r>
              <a:rPr lang="en-US" dirty="0"/>
              <a:t>Understand how metabolic rates are changed in response to diets and overfeeding</a:t>
            </a:r>
            <a:r>
              <a:rPr lang="en-US" dirty="0" smtClean="0"/>
              <a:t>.</a:t>
            </a:r>
            <a:endParaRPr lang="en-US" dirty="0"/>
          </a:p>
        </p:txBody>
      </p:sp>
    </p:spTree>
    <p:extLst>
      <p:ext uri="{BB962C8B-B14F-4D97-AF65-F5344CB8AC3E}">
        <p14:creationId xmlns:p14="http://schemas.microsoft.com/office/powerpoint/2010/main" val="789991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Nutrient Regulation is About Two Things</a:t>
            </a:r>
            <a:endParaRPr lang="en-US" dirty="0"/>
          </a:p>
        </p:txBody>
      </p:sp>
      <p:sp>
        <p:nvSpPr>
          <p:cNvPr id="3" name="Content Placeholder 2"/>
          <p:cNvSpPr>
            <a:spLocks noGrp="1"/>
          </p:cNvSpPr>
          <p:nvPr>
            <p:ph sz="half" idx="1"/>
          </p:nvPr>
        </p:nvSpPr>
        <p:spPr/>
        <p:txBody>
          <a:bodyPr>
            <a:normAutofit/>
          </a:bodyPr>
          <a:lstStyle/>
          <a:p>
            <a:r>
              <a:rPr lang="en-US" dirty="0" smtClean="0"/>
              <a:t>Metabolism</a:t>
            </a:r>
          </a:p>
          <a:p>
            <a:pPr lvl="1"/>
            <a:r>
              <a:rPr lang="en-US" dirty="0" smtClean="0"/>
              <a:t>Catabolism</a:t>
            </a:r>
          </a:p>
          <a:p>
            <a:pPr lvl="1"/>
            <a:r>
              <a:rPr lang="en-US" dirty="0" smtClean="0"/>
              <a:t>Anabolism</a:t>
            </a:r>
          </a:p>
          <a:p>
            <a:r>
              <a:rPr lang="en-US" dirty="0" smtClean="0"/>
              <a:t>Transport</a:t>
            </a:r>
          </a:p>
          <a:p>
            <a:pPr lvl="1"/>
            <a:endParaRPr lang="en-US" dirty="0"/>
          </a:p>
        </p:txBody>
      </p:sp>
      <p:sp>
        <p:nvSpPr>
          <p:cNvPr id="4" name="Content Placeholder 3"/>
          <p:cNvSpPr>
            <a:spLocks noGrp="1"/>
          </p:cNvSpPr>
          <p:nvPr>
            <p:ph sz="half" idx="2"/>
          </p:nvPr>
        </p:nvSpPr>
        <p:spPr>
          <a:xfrm>
            <a:off x="4657060" y="1825625"/>
            <a:ext cx="6696740" cy="4351338"/>
          </a:xfrm>
        </p:spPr>
        <p:txBody>
          <a:bodyPr>
            <a:normAutofit/>
          </a:bodyPr>
          <a:lstStyle/>
          <a:p>
            <a:pPr marL="0" indent="0">
              <a:buNone/>
            </a:pPr>
            <a:r>
              <a:rPr lang="en-US" dirty="0" smtClean="0"/>
              <a:t>What statement about enzymes is </a:t>
            </a:r>
            <a:r>
              <a:rPr lang="en-US" b="1" u="sng" dirty="0" smtClean="0"/>
              <a:t>untrue</a:t>
            </a:r>
            <a:r>
              <a:rPr lang="en-US" dirty="0" smtClean="0"/>
              <a:t>?</a:t>
            </a:r>
          </a:p>
          <a:p>
            <a:pPr marL="514350" indent="-514350">
              <a:buFont typeface="+mj-lt"/>
              <a:buAutoNum type="alphaUcPeriod"/>
            </a:pPr>
            <a:r>
              <a:rPr lang="en-US" dirty="0" smtClean="0"/>
              <a:t>Enzymes stabilize a transition state intermediate</a:t>
            </a:r>
          </a:p>
          <a:p>
            <a:pPr marL="514350" indent="-514350">
              <a:buFont typeface="+mj-lt"/>
              <a:buAutoNum type="alphaUcPeriod"/>
            </a:pPr>
            <a:r>
              <a:rPr lang="en-US" dirty="0" smtClean="0"/>
              <a:t>Enzymes change the equilibrium levels of products and substrates</a:t>
            </a:r>
          </a:p>
          <a:p>
            <a:pPr marL="514350" indent="-514350">
              <a:buFont typeface="+mj-lt"/>
              <a:buAutoNum type="alphaUcPeriod"/>
            </a:pPr>
            <a:r>
              <a:rPr lang="en-US" dirty="0" smtClean="0"/>
              <a:t>Enzymes can accelerate a chemical reaction</a:t>
            </a:r>
          </a:p>
          <a:p>
            <a:pPr marL="514350" indent="-514350">
              <a:buFont typeface="+mj-lt"/>
              <a:buAutoNum type="alphaUcPeriod"/>
            </a:pPr>
            <a:r>
              <a:rPr lang="en-US" dirty="0" smtClean="0"/>
              <a:t>Enzymes can be proteins or mRNA</a:t>
            </a:r>
          </a:p>
          <a:p>
            <a:pPr marL="914400" lvl="1" indent="-457200">
              <a:buFont typeface="+mj-lt"/>
              <a:buAutoNum type="alphaUcPeriod"/>
            </a:pPr>
            <a:endParaRPr lang="en-US" dirty="0"/>
          </a:p>
        </p:txBody>
      </p:sp>
    </p:spTree>
    <p:extLst>
      <p:ext uri="{BB962C8B-B14F-4D97-AF65-F5344CB8AC3E}">
        <p14:creationId xmlns:p14="http://schemas.microsoft.com/office/powerpoint/2010/main" val="1429918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(Very) Quick Review of Enzymes</a:t>
            </a:r>
            <a:endParaRPr lang="en-US" dirty="0"/>
          </a:p>
        </p:txBody>
      </p:sp>
      <p:sp>
        <p:nvSpPr>
          <p:cNvPr id="6" name="Text Placeholder 5"/>
          <p:cNvSpPr>
            <a:spLocks noGrp="1"/>
          </p:cNvSpPr>
          <p:nvPr>
            <p:ph type="body" idx="1"/>
          </p:nvPr>
        </p:nvSpPr>
        <p:spPr/>
        <p:txBody>
          <a:bodyPr/>
          <a:lstStyle/>
          <a:p>
            <a:r>
              <a:rPr lang="en-US" dirty="0" smtClean="0"/>
              <a:t>Thermodynamics and kinetics</a:t>
            </a:r>
          </a:p>
          <a:p>
            <a:endParaRPr lang="en-US" dirty="0"/>
          </a:p>
        </p:txBody>
      </p:sp>
    </p:spTree>
    <p:extLst>
      <p:ext uri="{BB962C8B-B14F-4D97-AF65-F5344CB8AC3E}">
        <p14:creationId xmlns:p14="http://schemas.microsoft.com/office/powerpoint/2010/main" val="10522941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Thermodynamics of Metabolic Pathways</a:t>
            </a:r>
            <a:endParaRPr lang="en-US" dirty="0"/>
          </a:p>
        </p:txBody>
      </p:sp>
      <p:pic>
        <p:nvPicPr>
          <p:cNvPr id="4" name="Picture 3"/>
          <p:cNvPicPr>
            <a:picLocks noChangeAspect="1"/>
          </p:cNvPicPr>
          <p:nvPr/>
        </p:nvPicPr>
        <p:blipFill>
          <a:blip r:embed="rId3"/>
          <a:stretch>
            <a:fillRect/>
          </a:stretch>
        </p:blipFill>
        <p:spPr>
          <a:xfrm>
            <a:off x="838200" y="1690688"/>
            <a:ext cx="7620000" cy="38441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6922" y="3745106"/>
            <a:ext cx="1358900" cy="5461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6922" y="3047600"/>
            <a:ext cx="2362200" cy="292100"/>
          </a:xfrm>
          <a:prstGeom prst="rect">
            <a:avLst/>
          </a:prstGeom>
        </p:spPr>
      </p:pic>
    </p:spTree>
    <p:extLst>
      <p:ext uri="{BB962C8B-B14F-4D97-AF65-F5344CB8AC3E}">
        <p14:creationId xmlns:p14="http://schemas.microsoft.com/office/powerpoint/2010/main" val="6023593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1100</TotalTime>
  <Words>1228</Words>
  <Application>Microsoft Macintosh PowerPoint</Application>
  <PresentationFormat>Widescreen</PresentationFormat>
  <Paragraphs>198</Paragraphs>
  <Slides>36</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Calibri Light</vt:lpstr>
      <vt:lpstr>Symbol</vt:lpstr>
      <vt:lpstr>Arial</vt:lpstr>
      <vt:lpstr>Office Theme</vt:lpstr>
      <vt:lpstr>Grading updates</vt:lpstr>
      <vt:lpstr>Graded Quiz Question #1</vt:lpstr>
      <vt:lpstr>Graded Quiz Question #2</vt:lpstr>
      <vt:lpstr>Graded Quiz Question #3</vt:lpstr>
      <vt:lpstr>Metabolic Control Systems</vt:lpstr>
      <vt:lpstr>Learning Objectives</vt:lpstr>
      <vt:lpstr>Nutrient Regulation is About Two Things</vt:lpstr>
      <vt:lpstr>(Very) Quick Review of Enzymes</vt:lpstr>
      <vt:lpstr>Thermodynamics of Metabolic Pathways</vt:lpstr>
      <vt:lpstr>These chemicals are at nearly equal levels at equilibrium?</vt:lpstr>
      <vt:lpstr>At equilibrium are these at the same levels?</vt:lpstr>
      <vt:lpstr>Gibbs Free Energy in a Metabolic Pathway</vt:lpstr>
      <vt:lpstr>PowerPoint Presentation</vt:lpstr>
      <vt:lpstr>Kinetics of Enzyme Reactions</vt:lpstr>
      <vt:lpstr>Rate Limiting Enzyme and Committed Steps </vt:lpstr>
      <vt:lpstr>Recap committed or rate limiting steps?</vt:lpstr>
      <vt:lpstr>Co-operativity</vt:lpstr>
      <vt:lpstr>If an enzyme is catalytically activated…</vt:lpstr>
      <vt:lpstr>Enzymes are Regulated by Several Mechanisms</vt:lpstr>
      <vt:lpstr>Which is an example of allosteric control of glycogen synthase?</vt:lpstr>
      <vt:lpstr>Cellular Transport Mechanisms</vt:lpstr>
      <vt:lpstr>Cellular transport</vt:lpstr>
      <vt:lpstr>The Energy from Active Transport Can Come from Several Sources</vt:lpstr>
      <vt:lpstr>Altering Cellular Transport</vt:lpstr>
      <vt:lpstr>Several Levels of Metabolic Control</vt:lpstr>
      <vt:lpstr>Example Post-Translational Metabolic Control System</vt:lpstr>
      <vt:lpstr>Example Transcriptional Control System </vt:lpstr>
      <vt:lpstr>Basic endocrine regulation of nutrition</vt:lpstr>
      <vt:lpstr>What should these hormones do?</vt:lpstr>
      <vt:lpstr>Metabolic Control Gone Awry, the Case of Type 2 Diabetes</vt:lpstr>
      <vt:lpstr>How do we measure metabolic rates</vt:lpstr>
      <vt:lpstr>Parts of the Metabolic Rate Metabolic Rate</vt:lpstr>
      <vt:lpstr>How do you think over-eating alters the basal metabolic rate?</vt:lpstr>
      <vt:lpstr>Over/underfeeding and metabolic rates</vt:lpstr>
      <vt:lpstr>The Biggest Loser Follow-Up Study</vt:lpstr>
      <vt:lpstr>Learning Objectives</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Metabolic Control Systems</dc:title>
  <dc:creator>Dave Bridges</dc:creator>
  <cp:lastModifiedBy>Dave Bridges</cp:lastModifiedBy>
  <cp:revision>60</cp:revision>
  <cp:lastPrinted>2016-09-13T18:00:56Z</cp:lastPrinted>
  <dcterms:created xsi:type="dcterms:W3CDTF">2016-09-05T11:19:01Z</dcterms:created>
  <dcterms:modified xsi:type="dcterms:W3CDTF">2016-09-13T20:53:31Z</dcterms:modified>
</cp:coreProperties>
</file>